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31"/>
  </p:notesMasterIdLst>
  <p:handoutMasterIdLst>
    <p:handoutMasterId r:id="rId32"/>
  </p:handoutMasterIdLst>
  <p:sldIdLst>
    <p:sldId id="299" r:id="rId2"/>
    <p:sldId id="325" r:id="rId3"/>
    <p:sldId id="462" r:id="rId4"/>
    <p:sldId id="300" r:id="rId5"/>
    <p:sldId id="391" r:id="rId6"/>
    <p:sldId id="448" r:id="rId7"/>
    <p:sldId id="449" r:id="rId8"/>
    <p:sldId id="424" r:id="rId9"/>
    <p:sldId id="450" r:id="rId10"/>
    <p:sldId id="442" r:id="rId11"/>
    <p:sldId id="439" r:id="rId12"/>
    <p:sldId id="451" r:id="rId13"/>
    <p:sldId id="463" r:id="rId14"/>
    <p:sldId id="445" r:id="rId15"/>
    <p:sldId id="452" r:id="rId16"/>
    <p:sldId id="453" r:id="rId17"/>
    <p:sldId id="454" r:id="rId18"/>
    <p:sldId id="461" r:id="rId19"/>
    <p:sldId id="455" r:id="rId20"/>
    <p:sldId id="456" r:id="rId21"/>
    <p:sldId id="457" r:id="rId22"/>
    <p:sldId id="425" r:id="rId23"/>
    <p:sldId id="408" r:id="rId24"/>
    <p:sldId id="321" r:id="rId25"/>
    <p:sldId id="390" r:id="rId26"/>
    <p:sldId id="339" r:id="rId27"/>
    <p:sldId id="402" r:id="rId28"/>
    <p:sldId id="459" r:id="rId29"/>
    <p:sldId id="460"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 id="1" name="Amanda Lyons" initials="" lastIdx="7" clrIdx="1"/>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9082" autoAdjust="0"/>
    <p:restoredTop sz="94575" autoAdjust="0"/>
  </p:normalViewPr>
  <p:slideViewPr>
    <p:cSldViewPr>
      <p:cViewPr>
        <p:scale>
          <a:sx n="75" d="100"/>
          <a:sy n="75" d="100"/>
        </p:scale>
        <p:origin x="-408"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E30BD150-BE55-4370-A0BE-85445DC6142D}"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7EB3046B-5AFF-4BFA-B15A-212331DDAC1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A489A0B8-45A5-4AA4-87D7-0E2CE4C79036}" type="slidenum">
              <a:rPr lang="en-US" smtClean="0"/>
              <a:pPr/>
              <a:t>1</a:t>
            </a:fld>
            <a:endParaRPr lang="en-US"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smtClean="0"/>
          </a:p>
        </p:txBody>
      </p:sp>
      <p:sp>
        <p:nvSpPr>
          <p:cNvPr id="19459" name="Slide Number Placeholder 3"/>
          <p:cNvSpPr>
            <a:spLocks noGrp="1"/>
          </p:cNvSpPr>
          <p:nvPr>
            <p:ph type="sldNum" sz="quarter" idx="5"/>
          </p:nvPr>
        </p:nvSpPr>
        <p:spPr>
          <a:noFill/>
        </p:spPr>
        <p:txBody>
          <a:bodyPr/>
          <a:lstStyle/>
          <a:p>
            <a:fld id="{552749CD-62FA-432A-99D4-B6AD74142552}" type="slidenum">
              <a:rPr lang="en-US" smtClean="0"/>
              <a:pPr/>
              <a:t>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pic>
        <p:nvPicPr>
          <p:cNvPr id="10" name="Picture 12"/>
          <p:cNvPicPr>
            <a:picLocks noChangeAspect="1" noChangeArrowheads="1"/>
          </p:cNvPicPr>
          <p:nvPr userDrawn="1"/>
        </p:nvPicPr>
        <p:blipFill>
          <a:blip r:embed="rId2"/>
          <a:srcRect/>
          <a:stretch>
            <a:fillRect/>
          </a:stretch>
        </p:blipFill>
        <p:spPr bwMode="auto">
          <a:xfrm>
            <a:off x="0" y="0"/>
            <a:ext cx="593725" cy="6858000"/>
          </a:xfrm>
          <a:prstGeom prst="rect">
            <a:avLst/>
          </a:prstGeom>
          <a:noFill/>
          <a:ln w="9525">
            <a:noFill/>
            <a:miter lim="800000"/>
            <a:headEnd/>
            <a:tailEnd/>
          </a:ln>
        </p:spPr>
      </p:pic>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
        <p:nvSpPr>
          <p:cNvPr id="11"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DACB7D93-2F31-4D3F-8095-43682F84242E}" type="slidenum">
              <a:rPr lang="en-US"/>
              <a:pPr>
                <a:defRPr/>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67EEEFF0-0406-40AE-8F7E-DE9AE9957F9D}"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8CF6CC85-9139-491D-963A-6E2FAC8D6409}"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7C5FFC65-DA12-4F54-B11D-F36D1180741D}"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60EB54FD-62A2-4EDC-B687-DF72D23E0EDE}"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948004F1-3A96-4CE1-B6C8-414CDA475FCA}"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DD318367-CA26-4F7C-B7C3-ABF873AFCD60}"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EA2208AC-5A2B-445A-82CD-D5D583F8DEC1}"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ED55F7D3-B816-4648-B1E4-610A39A7EBE9}"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19FBF09F-FA29-4DC1-8FA0-806746A73A7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EF2E8782-81C2-4B16-8764-E6F783B3D065}"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5480BF6E-2CC4-49AC-ACC2-7088A155294C}"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4"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5"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91D7AECC-7F40-489F-85B1-57112759CEE0}" type="slidenum">
              <a:rPr lang="en-US"/>
              <a:pPr>
                <a:defRPr/>
              </a:pPr>
              <a:t>‹#›</a:t>
            </a:fld>
            <a:endParaRPr lang="en-US" dirty="0"/>
          </a:p>
        </p:txBody>
      </p:sp>
      <p:sp>
        <p:nvSpPr>
          <p:cNvPr id="69653" name="Text Box 21"/>
          <p:cNvSpPr txBox="1">
            <a:spLocks noChangeArrowheads="1"/>
          </p:cNvSpPr>
          <p:nvPr userDrawn="1"/>
        </p:nvSpPr>
        <p:spPr bwMode="auto">
          <a:xfrm>
            <a:off x="-6350" y="2743200"/>
            <a:ext cx="800100"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
            </a:r>
            <a:br>
              <a:rPr lang="en-US" sz="2000" b="1" dirty="0"/>
            </a:br>
            <a:r>
              <a:rPr lang="en-US" sz="2000" b="1" dirty="0"/>
              <a:t>Lesson 9</a:t>
            </a:r>
          </a:p>
        </p:txBody>
      </p:sp>
      <p:sp>
        <p:nvSpPr>
          <p:cNvPr id="1039" name="Text Box 15"/>
          <p:cNvSpPr txBox="1">
            <a:spLocks noChangeArrowheads="1"/>
          </p:cNvSpPr>
          <p:nvPr userDrawn="1"/>
        </p:nvSpPr>
        <p:spPr bwMode="auto">
          <a:xfrm>
            <a:off x="838200" y="6324600"/>
            <a:ext cx="2514600" cy="396875"/>
          </a:xfrm>
          <a:prstGeom prst="rect">
            <a:avLst/>
          </a:prstGeom>
          <a:noFill/>
          <a:ln w="9525">
            <a:noFill/>
            <a:miter lim="800000"/>
            <a:headEnd/>
            <a:tailEnd/>
          </a:ln>
          <a:effectLst/>
        </p:spPr>
        <p:txBody>
          <a:bodyPr>
            <a:spAutoFit/>
          </a:bodyPr>
          <a:lstStyle/>
          <a:p>
            <a:pPr eaLnBrk="0" hangingPunct="0">
              <a:spcBef>
                <a:spcPct val="50000"/>
              </a:spcBef>
              <a:defRPr/>
            </a:pPr>
            <a:r>
              <a:rPr lang="en-US" sz="2000" b="1"/>
              <a:t>Morrison / Wells</a:t>
            </a:r>
          </a:p>
        </p:txBody>
      </p:sp>
      <p:sp>
        <p:nvSpPr>
          <p:cNvPr id="1040" name="Text Box 16"/>
          <p:cNvSpPr txBox="1">
            <a:spLocks noChangeArrowheads="1"/>
          </p:cNvSpPr>
          <p:nvPr userDrawn="1"/>
        </p:nvSpPr>
        <p:spPr bwMode="auto">
          <a:xfrm>
            <a:off x="4724400" y="6324600"/>
            <a:ext cx="4267200" cy="396875"/>
          </a:xfrm>
          <a:prstGeom prst="rect">
            <a:avLst/>
          </a:prstGeom>
          <a:noFill/>
          <a:ln w="9525">
            <a:noFill/>
            <a:miter lim="800000"/>
            <a:headEnd/>
            <a:tailEnd/>
          </a:ln>
          <a:effectLst/>
        </p:spPr>
        <p:txBody>
          <a:bodyPr>
            <a:spAutoFit/>
          </a:bodyPr>
          <a:lstStyle/>
          <a:p>
            <a:pPr algn="r" eaLnBrk="0" hangingPunct="0">
              <a:spcBef>
                <a:spcPct val="50000"/>
              </a:spcBef>
              <a:defRPr/>
            </a:pPr>
            <a:r>
              <a:rPr lang="en-US" sz="2000" b="1" dirty="0"/>
              <a:t>CLB: A Comp Guide to IC</a:t>
            </a:r>
            <a:r>
              <a:rPr lang="en-US" sz="2000" b="1" baseline="30000" dirty="0"/>
              <a:t>3</a:t>
            </a:r>
            <a:r>
              <a:rPr lang="en-US" sz="2000" b="1" dirty="0"/>
              <a:t> 3E</a:t>
            </a:r>
          </a:p>
        </p:txBody>
      </p:sp>
      <p:pic>
        <p:nvPicPr>
          <p:cNvPr id="1033" name="Picture 15"/>
          <p:cNvPicPr>
            <a:picLocks noChangeAspect="1" noChangeArrowheads="1"/>
          </p:cNvPicPr>
          <p:nvPr userDrawn="1"/>
        </p:nvPicPr>
        <p:blipFill>
          <a:blip r:embed="rId14"/>
          <a:srcRect/>
          <a:stretch>
            <a:fillRect/>
          </a:stretch>
        </p:blipFill>
        <p:spPr bwMode="auto">
          <a:xfrm>
            <a:off x="0" y="0"/>
            <a:ext cx="1524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72" r:id="rId2"/>
    <p:sldLayoutId id="2147483673" r:id="rId3"/>
    <p:sldLayoutId id="2147483674" r:id="rId4"/>
    <p:sldLayoutId id="2147483675" r:id="rId5"/>
    <p:sldLayoutId id="2147483676" r:id="rId6"/>
    <p:sldLayoutId id="2147483683" r:id="rId7"/>
    <p:sldLayoutId id="2147483677" r:id="rId8"/>
    <p:sldLayoutId id="2147483678" r:id="rId9"/>
    <p:sldLayoutId id="2147483679" r:id="rId10"/>
    <p:sldLayoutId id="2147483680" r:id="rId11"/>
    <p:sldLayoutId id="2147483681"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1A4AA83F-1E4C-487B-993B-B24C74B381BA}" type="slidenum">
              <a:rPr lang="en-US" smtClean="0"/>
              <a:pPr/>
              <a:t>1</a:t>
            </a:fld>
            <a:endParaRPr lang="en-US" smtClean="0"/>
          </a:p>
        </p:txBody>
      </p:sp>
      <p:sp>
        <p:nvSpPr>
          <p:cNvPr id="16386" name="AutoShape 2"/>
          <p:cNvSpPr>
            <a:spLocks noGrp="1" noChangeArrowheads="1"/>
          </p:cNvSpPr>
          <p:nvPr>
            <p:ph type="ctrTitle"/>
          </p:nvPr>
        </p:nvSpPr>
        <p:spPr/>
        <p:txBody>
          <a:bodyPr/>
          <a:lstStyle/>
          <a:p>
            <a:pPr eaLnBrk="1" hangingPunct="1"/>
            <a:r>
              <a:rPr lang="en-US" sz="3200" smtClean="0"/>
              <a:t>Lesson 9</a:t>
            </a:r>
            <a:br>
              <a:rPr lang="en-US" sz="3200" smtClean="0"/>
            </a:br>
            <a:r>
              <a:rPr lang="en-US" sz="3200" smtClean="0"/>
              <a:t>Windows Management</a:t>
            </a:r>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smtClean="0"/>
              <a:t>Computer Literacy BASICS: A Comprehensive Guide to IC</a:t>
            </a:r>
            <a:r>
              <a:rPr lang="en-US" b="1" baseline="30000" smtClean="0"/>
              <a:t>3</a:t>
            </a:r>
            <a:r>
              <a:rPr lang="en-US" b="1" smtClean="0"/>
              <a:t>, 3</a:t>
            </a:r>
            <a:r>
              <a:rPr lang="en-US" b="1" baseline="30000" smtClean="0"/>
              <a:t>rd</a:t>
            </a:r>
            <a:r>
              <a:rPr lang="en-US" b="1" smtClean="0"/>
              <a:t> Edition</a:t>
            </a:r>
            <a:endParaRPr lang="en-US"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a:p>
        </p:txBody>
      </p:sp>
      <p:sp>
        <p:nvSpPr>
          <p:cNvPr id="16389" name="Text Box 7"/>
          <p:cNvSpPr txBox="1">
            <a:spLocks noChangeArrowheads="1"/>
          </p:cNvSpPr>
          <p:nvPr/>
        </p:nvSpPr>
        <p:spPr bwMode="auto">
          <a:xfrm>
            <a:off x="685800" y="6324600"/>
            <a:ext cx="2514600" cy="396875"/>
          </a:xfrm>
          <a:prstGeom prst="rect">
            <a:avLst/>
          </a:prstGeom>
          <a:noFill/>
          <a:ln w="9525">
            <a:noFill/>
            <a:miter lim="800000"/>
            <a:headEnd/>
            <a:tailEnd/>
          </a:ln>
        </p:spPr>
        <p:txBody>
          <a:bodyPr>
            <a:spAutoFit/>
          </a:bodyPr>
          <a:lstStyle/>
          <a:p>
            <a:pPr eaLnBrk="0" hangingPunct="0">
              <a:spcBef>
                <a:spcPct val="50000"/>
              </a:spcBef>
            </a:pPr>
            <a:r>
              <a:rPr lang="en-US" sz="2000" b="1"/>
              <a:t>Morrison / Wells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AutoShape 2"/>
          <p:cNvSpPr>
            <a:spLocks noGrp="1" noChangeArrowheads="1"/>
          </p:cNvSpPr>
          <p:nvPr>
            <p:ph type="title"/>
          </p:nvPr>
        </p:nvSpPr>
        <p:spPr/>
        <p:txBody>
          <a:bodyPr/>
          <a:lstStyle/>
          <a:p>
            <a:pPr eaLnBrk="1" hangingPunct="1"/>
            <a:r>
              <a:rPr lang="en-US" smtClean="0"/>
              <a:t>Manipulating Windows</a:t>
            </a:r>
          </a:p>
        </p:txBody>
      </p:sp>
      <p:sp>
        <p:nvSpPr>
          <p:cNvPr id="27650" name="Rectangle 3"/>
          <p:cNvSpPr>
            <a:spLocks noGrp="1" noChangeArrowheads="1"/>
          </p:cNvSpPr>
          <p:nvPr>
            <p:ph idx="1"/>
          </p:nvPr>
        </p:nvSpPr>
        <p:spPr/>
        <p:txBody>
          <a:bodyPr/>
          <a:lstStyle/>
          <a:p>
            <a:r>
              <a:rPr lang="en-US" smtClean="0"/>
              <a:t>You use three buttons on the Window title bar—the Minimize button, the Maximize/Restore button, and the Close button—to control the way in which a window is or is not displayed.</a:t>
            </a:r>
          </a:p>
        </p:txBody>
      </p:sp>
      <p:sp>
        <p:nvSpPr>
          <p:cNvPr id="27651" name="Rectangle 13"/>
          <p:cNvSpPr>
            <a:spLocks noGrp="1" noChangeArrowheads="1"/>
          </p:cNvSpPr>
          <p:nvPr>
            <p:ph type="sldNum" sz="quarter" idx="10"/>
          </p:nvPr>
        </p:nvSpPr>
        <p:spPr>
          <a:noFill/>
        </p:spPr>
        <p:txBody>
          <a:bodyPr/>
          <a:lstStyle/>
          <a:p>
            <a:fld id="{4167B71E-4387-40BF-864F-AB3F666AFAE6}" type="slidenum">
              <a:rPr lang="en-US" smtClean="0"/>
              <a:pPr/>
              <a:t>10</a:t>
            </a:fld>
            <a:endParaRPr lang="en-US" smtClean="0"/>
          </a:p>
        </p:txBody>
      </p:sp>
      <p:sp>
        <p:nvSpPr>
          <p:cNvPr id="2765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66A88808-3FF3-4896-BD84-B7CC53F1B622}" type="slidenum">
              <a:rPr lang="en-US" sz="2600" b="1">
                <a:solidFill>
                  <a:schemeClr val="bg1"/>
                </a:solidFill>
              </a:rPr>
              <a:pPr/>
              <a:t>10</a:t>
            </a:fld>
            <a:endParaRPr lang="en-US" sz="2600" b="1">
              <a:solidFill>
                <a:schemeClr val="bg1"/>
              </a:solidFill>
            </a:endParaRPr>
          </a:p>
        </p:txBody>
      </p:sp>
      <p:sp>
        <p:nvSpPr>
          <p:cNvPr id="27653"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4BF61A03-1C52-4D04-B77E-F30FD1A36EE6}" type="slidenum">
              <a:rPr lang="en-US" sz="2600" b="1">
                <a:solidFill>
                  <a:schemeClr val="bg1"/>
                </a:solidFill>
              </a:rPr>
              <a:pPr/>
              <a:t>10</a:t>
            </a:fld>
            <a:endParaRPr lang="en-US" sz="2600" b="1">
              <a:solidFill>
                <a:schemeClr val="bg1"/>
              </a:solidFill>
            </a:endParaRPr>
          </a:p>
        </p:txBody>
      </p:sp>
      <p:pic>
        <p:nvPicPr>
          <p:cNvPr id="27654" name="Picture 8"/>
          <p:cNvPicPr>
            <a:picLocks noChangeAspect="1" noChangeArrowheads="1"/>
          </p:cNvPicPr>
          <p:nvPr/>
        </p:nvPicPr>
        <p:blipFill>
          <a:blip r:embed="rId2"/>
          <a:srcRect/>
          <a:stretch>
            <a:fillRect/>
          </a:stretch>
        </p:blipFill>
        <p:spPr bwMode="auto">
          <a:xfrm>
            <a:off x="838200" y="4800600"/>
            <a:ext cx="8153400" cy="10763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AutoShape 2"/>
          <p:cNvSpPr>
            <a:spLocks noGrp="1" noChangeArrowheads="1"/>
          </p:cNvSpPr>
          <p:nvPr>
            <p:ph type="title"/>
          </p:nvPr>
        </p:nvSpPr>
        <p:spPr/>
        <p:txBody>
          <a:bodyPr/>
          <a:lstStyle/>
          <a:p>
            <a:pPr eaLnBrk="1" hangingPunct="1"/>
            <a:r>
              <a:rPr lang="en-US" smtClean="0"/>
              <a:t>Starting Programs and Switching Between Windows</a:t>
            </a:r>
          </a:p>
        </p:txBody>
      </p:sp>
      <p:sp>
        <p:nvSpPr>
          <p:cNvPr id="28674" name="Rectangle 3"/>
          <p:cNvSpPr>
            <a:spLocks noGrp="1" noChangeArrowheads="1"/>
          </p:cNvSpPr>
          <p:nvPr>
            <p:ph idx="1"/>
          </p:nvPr>
        </p:nvSpPr>
        <p:spPr/>
        <p:txBody>
          <a:bodyPr/>
          <a:lstStyle/>
          <a:p>
            <a:r>
              <a:rPr lang="en-US" smtClean="0"/>
              <a:t>To start a program, click the Start button and then click the program name. You can also double-click the program icon located on the desktop.</a:t>
            </a:r>
          </a:p>
          <a:p>
            <a:r>
              <a:rPr lang="en-US" smtClean="0"/>
              <a:t>When multiple windows are open on your desktop, the one you are working with is called the active window.</a:t>
            </a:r>
          </a:p>
        </p:txBody>
      </p:sp>
      <p:sp>
        <p:nvSpPr>
          <p:cNvPr id="28675" name="Rectangle 13"/>
          <p:cNvSpPr>
            <a:spLocks noGrp="1" noChangeArrowheads="1"/>
          </p:cNvSpPr>
          <p:nvPr>
            <p:ph type="sldNum" sz="quarter" idx="10"/>
          </p:nvPr>
        </p:nvSpPr>
        <p:spPr>
          <a:noFill/>
        </p:spPr>
        <p:txBody>
          <a:bodyPr/>
          <a:lstStyle/>
          <a:p>
            <a:fld id="{FA05DF2A-1639-479B-8E3E-932F4634FE54}" type="slidenum">
              <a:rPr lang="en-US" smtClean="0"/>
              <a:pPr/>
              <a:t>11</a:t>
            </a:fld>
            <a:endParaRPr lang="en-US" smtClean="0"/>
          </a:p>
        </p:txBody>
      </p:sp>
      <p:sp>
        <p:nvSpPr>
          <p:cNvPr id="2867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A2C8CE9-2A88-4C55-9542-3D04216F72A4}" type="slidenum">
              <a:rPr lang="en-US" sz="2600" b="1">
                <a:solidFill>
                  <a:schemeClr val="bg1"/>
                </a:solidFill>
              </a:rPr>
              <a:pPr/>
              <a:t>11</a:t>
            </a:fld>
            <a:endParaRPr lang="en-US" sz="2600" b="1">
              <a:solidFill>
                <a:schemeClr val="bg1"/>
              </a:solidFill>
            </a:endParaRPr>
          </a:p>
        </p:txBody>
      </p:sp>
      <p:sp>
        <p:nvSpPr>
          <p:cNvPr id="2867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F2DC937-8671-4F3B-AC93-590C283FCBC7}" type="slidenum">
              <a:rPr lang="en-US" sz="2600" b="1">
                <a:solidFill>
                  <a:schemeClr val="bg1"/>
                </a:solidFill>
              </a:rPr>
              <a:pPr/>
              <a:t>11</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AutoShape 2"/>
          <p:cNvSpPr>
            <a:spLocks noGrp="1" noChangeArrowheads="1"/>
          </p:cNvSpPr>
          <p:nvPr>
            <p:ph type="title"/>
          </p:nvPr>
        </p:nvSpPr>
        <p:spPr/>
        <p:txBody>
          <a:bodyPr/>
          <a:lstStyle/>
          <a:p>
            <a:pPr eaLnBrk="1" hangingPunct="1"/>
            <a:r>
              <a:rPr lang="en-US" smtClean="0"/>
              <a:t>Starting Programs and Switching Between Windows (continued)</a:t>
            </a:r>
          </a:p>
        </p:txBody>
      </p:sp>
      <p:sp>
        <p:nvSpPr>
          <p:cNvPr id="29698" name="Rectangle 3"/>
          <p:cNvSpPr>
            <a:spLocks noGrp="1" noChangeArrowheads="1"/>
          </p:cNvSpPr>
          <p:nvPr>
            <p:ph idx="1"/>
          </p:nvPr>
        </p:nvSpPr>
        <p:spPr/>
        <p:txBody>
          <a:bodyPr/>
          <a:lstStyle/>
          <a:p>
            <a:r>
              <a:rPr lang="en-US" sz="2600" b="1" smtClean="0"/>
              <a:t>Accessing Online Support:</a:t>
            </a:r>
          </a:p>
          <a:p>
            <a:r>
              <a:rPr lang="en-US" sz="2600" smtClean="0"/>
              <a:t>The Help and Support Center options:</a:t>
            </a:r>
          </a:p>
          <a:p>
            <a:pPr lvl="1"/>
            <a:r>
              <a:rPr lang="en-US" sz="2200" smtClean="0"/>
              <a:t>Windows Remote Assistance</a:t>
            </a:r>
          </a:p>
          <a:p>
            <a:pPr lvl="1"/>
            <a:r>
              <a:rPr lang="en-US" sz="2200" smtClean="0"/>
              <a:t>Windows communities</a:t>
            </a:r>
          </a:p>
          <a:p>
            <a:pPr lvl="1"/>
            <a:r>
              <a:rPr lang="en-US" sz="2200" smtClean="0"/>
              <a:t>Microsoft customer support</a:t>
            </a:r>
          </a:p>
          <a:p>
            <a:r>
              <a:rPr lang="en-US" sz="2600" b="1" smtClean="0"/>
              <a:t>Operating System Version:</a:t>
            </a:r>
          </a:p>
          <a:p>
            <a:r>
              <a:rPr lang="en-US" sz="2600" smtClean="0"/>
              <a:t>Windows Vista has four versions: Home Basic, Home Premium, Business, and Ultimate.</a:t>
            </a:r>
          </a:p>
          <a:p>
            <a:endParaRPr lang="en-US" smtClean="0"/>
          </a:p>
        </p:txBody>
      </p:sp>
      <p:sp>
        <p:nvSpPr>
          <p:cNvPr id="29699" name="Rectangle 13"/>
          <p:cNvSpPr>
            <a:spLocks noGrp="1" noChangeArrowheads="1"/>
          </p:cNvSpPr>
          <p:nvPr>
            <p:ph type="sldNum" sz="quarter" idx="10"/>
          </p:nvPr>
        </p:nvSpPr>
        <p:spPr>
          <a:noFill/>
        </p:spPr>
        <p:txBody>
          <a:bodyPr/>
          <a:lstStyle/>
          <a:p>
            <a:fld id="{4E0D7D60-1E71-4045-A9A6-0E8E069A365F}" type="slidenum">
              <a:rPr lang="en-US" smtClean="0"/>
              <a:pPr/>
              <a:t>12</a:t>
            </a:fld>
            <a:endParaRPr lang="en-US" smtClean="0"/>
          </a:p>
        </p:txBody>
      </p:sp>
      <p:sp>
        <p:nvSpPr>
          <p:cNvPr id="2970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D2FAE2CA-F3D8-4BAA-A468-1091FC81E77D}" type="slidenum">
              <a:rPr lang="en-US" sz="2600" b="1">
                <a:solidFill>
                  <a:schemeClr val="bg1"/>
                </a:solidFill>
              </a:rPr>
              <a:pPr/>
              <a:t>12</a:t>
            </a:fld>
            <a:endParaRPr lang="en-US" sz="2600" b="1">
              <a:solidFill>
                <a:schemeClr val="bg1"/>
              </a:solidFill>
            </a:endParaRPr>
          </a:p>
        </p:txBody>
      </p:sp>
      <p:sp>
        <p:nvSpPr>
          <p:cNvPr id="29701"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75F2E5C-7CDE-44E5-8780-D21C584F587D}" type="slidenum">
              <a:rPr lang="en-US" sz="2600" b="1">
                <a:solidFill>
                  <a:schemeClr val="bg1"/>
                </a:solidFill>
              </a:rPr>
              <a:pPr/>
              <a:t>12</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p:txBody>
          <a:bodyPr/>
          <a:lstStyle/>
          <a:p>
            <a:r>
              <a:rPr lang="en-US" sz="2000" smtClean="0"/>
              <a:t>Desktop folders and icons</a:t>
            </a:r>
          </a:p>
        </p:txBody>
      </p:sp>
      <p:sp>
        <p:nvSpPr>
          <p:cNvPr id="30722" name="Title 1"/>
          <p:cNvSpPr>
            <a:spLocks noGrp="1"/>
          </p:cNvSpPr>
          <p:nvPr>
            <p:ph type="title"/>
          </p:nvPr>
        </p:nvSpPr>
        <p:spPr/>
        <p:txBody>
          <a:bodyPr/>
          <a:lstStyle/>
          <a:p>
            <a:pPr eaLnBrk="1" hangingPunct="1"/>
            <a:r>
              <a:rPr lang="en-US" smtClean="0"/>
              <a:t>Desktop Folders and Icons</a:t>
            </a:r>
          </a:p>
        </p:txBody>
      </p:sp>
      <p:pic>
        <p:nvPicPr>
          <p:cNvPr id="30723" name="Picture 6" descr="table9-2.jpg"/>
          <p:cNvPicPr>
            <a:picLocks noChangeAspect="1"/>
          </p:cNvPicPr>
          <p:nvPr/>
        </p:nvPicPr>
        <p:blipFill>
          <a:blip r:embed="rId2"/>
          <a:srcRect/>
          <a:stretch>
            <a:fillRect/>
          </a:stretch>
        </p:blipFill>
        <p:spPr bwMode="auto">
          <a:xfrm>
            <a:off x="2133600" y="2736850"/>
            <a:ext cx="5486400" cy="3590925"/>
          </a:xfrm>
          <a:prstGeom prst="rect">
            <a:avLst/>
          </a:prstGeom>
          <a:noFill/>
          <a:ln w="9525">
            <a:noFill/>
            <a:miter lim="800000"/>
            <a:headEnd/>
            <a:tailEnd/>
          </a:ln>
        </p:spPr>
      </p:pic>
      <p:sp>
        <p:nvSpPr>
          <p:cNvPr id="3072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F10A0A5-77D1-49E0-99E2-57ED4C338365}" type="slidenum">
              <a:rPr lang="en-US" sz="2600" b="1">
                <a:solidFill>
                  <a:schemeClr val="bg1"/>
                </a:solidFill>
              </a:rPr>
              <a:pPr/>
              <a:t>13</a:t>
            </a:fld>
            <a:endParaRPr lang="en-US" sz="2600" b="1">
              <a:solidFill>
                <a:schemeClr val="bg1"/>
              </a:solidFill>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smtClean="0"/>
              <a:t>Managing Files</a:t>
            </a:r>
          </a:p>
        </p:txBody>
      </p:sp>
      <p:sp>
        <p:nvSpPr>
          <p:cNvPr id="31746" name="Rectangle 7"/>
          <p:cNvSpPr>
            <a:spLocks noGrp="1" noChangeArrowheads="1"/>
          </p:cNvSpPr>
          <p:nvPr>
            <p:ph idx="1"/>
          </p:nvPr>
        </p:nvSpPr>
        <p:spPr/>
        <p:txBody>
          <a:bodyPr/>
          <a:lstStyle/>
          <a:p>
            <a:r>
              <a:rPr lang="en-US" smtClean="0"/>
              <a:t>You use folders to organize files on a disk.</a:t>
            </a:r>
          </a:p>
          <a:p>
            <a:r>
              <a:rPr lang="en-US" b="1" smtClean="0"/>
              <a:t>Displaying Files:</a:t>
            </a:r>
          </a:p>
          <a:p>
            <a:r>
              <a:rPr lang="en-US" smtClean="0"/>
              <a:t>Windows Computer provides tools you use to search for files and folders and to view details about the contents of the files and folders.</a:t>
            </a:r>
          </a:p>
          <a:p>
            <a:r>
              <a:rPr lang="en-US" smtClean="0"/>
              <a:t>Click the Start button, then click Computer.</a:t>
            </a:r>
          </a:p>
          <a:p>
            <a:endParaRPr lang="en-US" smtClean="0"/>
          </a:p>
        </p:txBody>
      </p:sp>
      <p:sp>
        <p:nvSpPr>
          <p:cNvPr id="31747" name="Rectangle 13"/>
          <p:cNvSpPr>
            <a:spLocks noGrp="1" noChangeArrowheads="1"/>
          </p:cNvSpPr>
          <p:nvPr>
            <p:ph type="sldNum" sz="quarter" idx="10"/>
          </p:nvPr>
        </p:nvSpPr>
        <p:spPr>
          <a:noFill/>
        </p:spPr>
        <p:txBody>
          <a:bodyPr/>
          <a:lstStyle/>
          <a:p>
            <a:fld id="{B4D09410-41DD-4C89-BB64-825C8B029AAE}" type="slidenum">
              <a:rPr lang="en-US" smtClean="0"/>
              <a:pPr/>
              <a:t>14</a:t>
            </a:fld>
            <a:endParaRPr lang="en-US" smtClean="0"/>
          </a:p>
        </p:txBody>
      </p:sp>
      <p:sp>
        <p:nvSpPr>
          <p:cNvPr id="3174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8944708-32CD-45D4-BC7B-14FAE243E1A3}" type="slidenum">
              <a:rPr lang="en-US" sz="2600" b="1">
                <a:solidFill>
                  <a:schemeClr val="bg1"/>
                </a:solidFill>
              </a:rPr>
              <a:pPr/>
              <a:t>14</a:t>
            </a:fld>
            <a:endParaRPr lang="en-US" sz="2600" b="1">
              <a:solidFill>
                <a:schemeClr val="bg1"/>
              </a:solidFill>
            </a:endParaRPr>
          </a:p>
        </p:txBody>
      </p:sp>
      <p:sp>
        <p:nvSpPr>
          <p:cNvPr id="3174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138A010-76CA-4F97-B8F9-494CDB306EE9}" type="slidenum">
              <a:rPr lang="en-US" sz="2600" b="1">
                <a:solidFill>
                  <a:schemeClr val="bg1"/>
                </a:solidFill>
              </a:rPr>
              <a:pPr/>
              <a:t>14</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US" smtClean="0"/>
              <a:t>Managing Files (continued)</a:t>
            </a:r>
          </a:p>
        </p:txBody>
      </p:sp>
      <p:sp>
        <p:nvSpPr>
          <p:cNvPr id="32770" name="Rectangle 7"/>
          <p:cNvSpPr>
            <a:spLocks noGrp="1" noChangeArrowheads="1"/>
          </p:cNvSpPr>
          <p:nvPr>
            <p:ph idx="1"/>
          </p:nvPr>
        </p:nvSpPr>
        <p:spPr/>
        <p:txBody>
          <a:bodyPr/>
          <a:lstStyle/>
          <a:p>
            <a:r>
              <a:rPr lang="en-US" sz="2400" b="1" smtClean="0"/>
              <a:t>File Types:</a:t>
            </a:r>
          </a:p>
          <a:p>
            <a:r>
              <a:rPr lang="en-US" sz="2400" smtClean="0"/>
              <a:t>System files are essential files necessary for running Windows. </a:t>
            </a:r>
          </a:p>
          <a:p>
            <a:r>
              <a:rPr lang="en-US" sz="2400" smtClean="0"/>
              <a:t>An application file is part of an application program.</a:t>
            </a:r>
          </a:p>
          <a:p>
            <a:r>
              <a:rPr lang="en-US" sz="2400" smtClean="0"/>
              <a:t>A data file is one you create when working with an application program.</a:t>
            </a:r>
          </a:p>
          <a:p>
            <a:r>
              <a:rPr lang="en-US" sz="2400" b="1" smtClean="0"/>
              <a:t>Directory and File Views:</a:t>
            </a:r>
          </a:p>
          <a:p>
            <a:r>
              <a:rPr lang="en-US" sz="2400" smtClean="0"/>
              <a:t>A directory, or folder, is a container for files and other directories.</a:t>
            </a:r>
          </a:p>
        </p:txBody>
      </p:sp>
      <p:sp>
        <p:nvSpPr>
          <p:cNvPr id="32771" name="Rectangle 13"/>
          <p:cNvSpPr>
            <a:spLocks noGrp="1" noChangeArrowheads="1"/>
          </p:cNvSpPr>
          <p:nvPr>
            <p:ph type="sldNum" sz="quarter" idx="10"/>
          </p:nvPr>
        </p:nvSpPr>
        <p:spPr>
          <a:noFill/>
        </p:spPr>
        <p:txBody>
          <a:bodyPr/>
          <a:lstStyle/>
          <a:p>
            <a:fld id="{C0272344-EE24-4512-9B79-236CFE8701DB}" type="slidenum">
              <a:rPr lang="en-US" smtClean="0"/>
              <a:pPr/>
              <a:t>15</a:t>
            </a:fld>
            <a:endParaRPr lang="en-US" smtClean="0"/>
          </a:p>
        </p:txBody>
      </p:sp>
      <p:sp>
        <p:nvSpPr>
          <p:cNvPr id="3277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3483FC0-8454-4805-B9C2-98105AAAC98C}" type="slidenum">
              <a:rPr lang="en-US" sz="2600" b="1">
                <a:solidFill>
                  <a:schemeClr val="bg1"/>
                </a:solidFill>
              </a:rPr>
              <a:pPr/>
              <a:t>15</a:t>
            </a:fld>
            <a:endParaRPr lang="en-US" sz="2600" b="1">
              <a:solidFill>
                <a:schemeClr val="bg1"/>
              </a:solidFill>
            </a:endParaRPr>
          </a:p>
        </p:txBody>
      </p:sp>
      <p:sp>
        <p:nvSpPr>
          <p:cNvPr id="3277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87989DC-C9C3-4C77-90D6-D5E027814C1A}" type="slidenum">
              <a:rPr lang="en-US" sz="2600" b="1">
                <a:solidFill>
                  <a:schemeClr val="bg1"/>
                </a:solidFill>
              </a:rPr>
              <a:pPr/>
              <a:t>15</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smtClean="0"/>
              <a:t>Managing Files (continued)</a:t>
            </a:r>
          </a:p>
        </p:txBody>
      </p:sp>
      <p:sp>
        <p:nvSpPr>
          <p:cNvPr id="33794" name="Rectangle 7"/>
          <p:cNvSpPr>
            <a:spLocks noGrp="1" noChangeArrowheads="1"/>
          </p:cNvSpPr>
          <p:nvPr>
            <p:ph idx="1"/>
          </p:nvPr>
        </p:nvSpPr>
        <p:spPr/>
        <p:txBody>
          <a:bodyPr/>
          <a:lstStyle/>
          <a:p>
            <a:r>
              <a:rPr lang="en-US" sz="2600" b="1" smtClean="0"/>
              <a:t>Sorting Files:</a:t>
            </a:r>
          </a:p>
          <a:p>
            <a:r>
              <a:rPr lang="en-US" sz="2600" smtClean="0"/>
              <a:t>You can use the Computer window to sort files by name, size, type, date, or other characteristics.</a:t>
            </a:r>
          </a:p>
          <a:p>
            <a:r>
              <a:rPr lang="en-US" sz="2600" b="1" smtClean="0"/>
              <a:t>Managing Folders:</a:t>
            </a:r>
          </a:p>
          <a:p>
            <a:r>
              <a:rPr lang="en-US" sz="2600" smtClean="0"/>
              <a:t>To create a folder, right-click a blank spot on the desktop or folder window; point to New on the shortcut menu, and then click Folder. Type a name for the new folder, and then press Enter.</a:t>
            </a:r>
          </a:p>
        </p:txBody>
      </p:sp>
      <p:sp>
        <p:nvSpPr>
          <p:cNvPr id="33795" name="Rectangle 13"/>
          <p:cNvSpPr>
            <a:spLocks noGrp="1" noChangeArrowheads="1"/>
          </p:cNvSpPr>
          <p:nvPr>
            <p:ph type="sldNum" sz="quarter" idx="10"/>
          </p:nvPr>
        </p:nvSpPr>
        <p:spPr>
          <a:noFill/>
        </p:spPr>
        <p:txBody>
          <a:bodyPr/>
          <a:lstStyle/>
          <a:p>
            <a:fld id="{655307BA-0E32-452C-8812-6842AF77245C}" type="slidenum">
              <a:rPr lang="en-US" smtClean="0"/>
              <a:pPr/>
              <a:t>16</a:t>
            </a:fld>
            <a:endParaRPr lang="en-US" smtClean="0"/>
          </a:p>
        </p:txBody>
      </p:sp>
      <p:sp>
        <p:nvSpPr>
          <p:cNvPr id="3379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BCD3AC48-3A2C-456F-A0C4-EE36C6355540}" type="slidenum">
              <a:rPr lang="en-US" sz="2600" b="1">
                <a:solidFill>
                  <a:schemeClr val="bg1"/>
                </a:solidFill>
              </a:rPr>
              <a:pPr/>
              <a:t>16</a:t>
            </a:fld>
            <a:endParaRPr lang="en-US" sz="2600" b="1">
              <a:solidFill>
                <a:schemeClr val="bg1"/>
              </a:solidFill>
            </a:endParaRPr>
          </a:p>
        </p:txBody>
      </p:sp>
      <p:sp>
        <p:nvSpPr>
          <p:cNvPr id="3379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AD00A2D-1567-4BDF-8BBB-691D0B832ECD}" type="slidenum">
              <a:rPr lang="en-US" sz="2600" b="1">
                <a:solidFill>
                  <a:schemeClr val="bg1"/>
                </a:solidFill>
              </a:rPr>
              <a:pPr/>
              <a:t>16</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t>Managing Files (continued)</a:t>
            </a:r>
          </a:p>
        </p:txBody>
      </p:sp>
      <p:sp>
        <p:nvSpPr>
          <p:cNvPr id="34818" name="Rectangle 7"/>
          <p:cNvSpPr>
            <a:spLocks noGrp="1" noChangeArrowheads="1"/>
          </p:cNvSpPr>
          <p:nvPr>
            <p:ph idx="1"/>
          </p:nvPr>
        </p:nvSpPr>
        <p:spPr/>
        <p:txBody>
          <a:bodyPr/>
          <a:lstStyle/>
          <a:p>
            <a:r>
              <a:rPr lang="en-US" b="1" smtClean="0"/>
              <a:t>Selecting Files:</a:t>
            </a:r>
          </a:p>
          <a:p>
            <a:r>
              <a:rPr lang="en-US" smtClean="0"/>
              <a:t>To select a single file, click the filename. </a:t>
            </a:r>
          </a:p>
          <a:p>
            <a:r>
              <a:rPr lang="en-US" smtClean="0"/>
              <a:t>To select consecutive files, click the first item, hold down the Shift key, and then click the last item. </a:t>
            </a:r>
          </a:p>
          <a:p>
            <a:r>
              <a:rPr lang="en-US" smtClean="0"/>
              <a:t>To select nonconsecutive files, click the first file, hold down the Ctrl key, and then click the next file.</a:t>
            </a:r>
          </a:p>
          <a:p>
            <a:endParaRPr lang="en-US" smtClean="0"/>
          </a:p>
        </p:txBody>
      </p:sp>
      <p:sp>
        <p:nvSpPr>
          <p:cNvPr id="34819" name="Rectangle 13"/>
          <p:cNvSpPr>
            <a:spLocks noGrp="1" noChangeArrowheads="1"/>
          </p:cNvSpPr>
          <p:nvPr>
            <p:ph type="sldNum" sz="quarter" idx="10"/>
          </p:nvPr>
        </p:nvSpPr>
        <p:spPr>
          <a:noFill/>
        </p:spPr>
        <p:txBody>
          <a:bodyPr/>
          <a:lstStyle/>
          <a:p>
            <a:fld id="{C2829217-4919-4337-8CC3-B69E42D3CB52}" type="slidenum">
              <a:rPr lang="en-US" smtClean="0"/>
              <a:pPr/>
              <a:t>17</a:t>
            </a:fld>
            <a:endParaRPr lang="en-US" smtClean="0"/>
          </a:p>
        </p:txBody>
      </p:sp>
      <p:sp>
        <p:nvSpPr>
          <p:cNvPr id="3482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B8C5654-3F9F-43E6-BCC1-726072AC33A3}" type="slidenum">
              <a:rPr lang="en-US" sz="2600" b="1">
                <a:solidFill>
                  <a:schemeClr val="bg1"/>
                </a:solidFill>
              </a:rPr>
              <a:pPr/>
              <a:t>17</a:t>
            </a:fld>
            <a:endParaRPr lang="en-US" sz="2600" b="1">
              <a:solidFill>
                <a:schemeClr val="bg1"/>
              </a:solidFill>
            </a:endParaRPr>
          </a:p>
        </p:txBody>
      </p:sp>
      <p:sp>
        <p:nvSpPr>
          <p:cNvPr id="3482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182BFE6A-E4E3-4C7A-8F2F-0992D555E73A}" type="slidenum">
              <a:rPr lang="en-US" sz="2600" b="1">
                <a:solidFill>
                  <a:schemeClr val="bg1"/>
                </a:solidFill>
              </a:rPr>
              <a:pPr/>
              <a:t>17</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US" smtClean="0"/>
              <a:t>Managing Files (continued)</a:t>
            </a:r>
          </a:p>
        </p:txBody>
      </p:sp>
      <p:sp>
        <p:nvSpPr>
          <p:cNvPr id="35842" name="Rectangle 7"/>
          <p:cNvSpPr>
            <a:spLocks noGrp="1" noChangeArrowheads="1"/>
          </p:cNvSpPr>
          <p:nvPr>
            <p:ph idx="1"/>
          </p:nvPr>
        </p:nvSpPr>
        <p:spPr>
          <a:xfrm>
            <a:off x="838200" y="2362200"/>
            <a:ext cx="7848600" cy="3724275"/>
          </a:xfrm>
        </p:spPr>
        <p:txBody>
          <a:bodyPr/>
          <a:lstStyle/>
          <a:p>
            <a:r>
              <a:rPr lang="en-US" sz="2200" b="1" smtClean="0"/>
              <a:t>Move, Copy, Delete, and Rename Files:</a:t>
            </a:r>
          </a:p>
          <a:p>
            <a:r>
              <a:rPr lang="en-US" sz="2200" smtClean="0"/>
              <a:t>To move a file, select it, right-click to display the shortcut menu, and then click Cut. Right-click the new location, then click Paste. </a:t>
            </a:r>
          </a:p>
          <a:p>
            <a:r>
              <a:rPr lang="en-US" sz="2200" smtClean="0"/>
              <a:t>Use the same steps to copy a file by clicking Copy instead of Cut.</a:t>
            </a:r>
          </a:p>
          <a:p>
            <a:r>
              <a:rPr lang="en-US" sz="2200" smtClean="0"/>
              <a:t>To delete a file, click the filename, right-click it and then click Delete. </a:t>
            </a:r>
          </a:p>
          <a:p>
            <a:r>
              <a:rPr lang="en-US" sz="2200" smtClean="0"/>
              <a:t>To rename a file, click the filename, right-click it to display the shortcut menu, click Rename, then type the new name.</a:t>
            </a:r>
          </a:p>
        </p:txBody>
      </p:sp>
      <p:sp>
        <p:nvSpPr>
          <p:cNvPr id="35843" name="Rectangle 13"/>
          <p:cNvSpPr>
            <a:spLocks noGrp="1" noChangeArrowheads="1"/>
          </p:cNvSpPr>
          <p:nvPr>
            <p:ph type="sldNum" sz="quarter" idx="10"/>
          </p:nvPr>
        </p:nvSpPr>
        <p:spPr>
          <a:noFill/>
        </p:spPr>
        <p:txBody>
          <a:bodyPr/>
          <a:lstStyle/>
          <a:p>
            <a:fld id="{B591C07F-F609-49D9-B6D2-C2F8E630B31A}" type="slidenum">
              <a:rPr lang="en-US" smtClean="0"/>
              <a:pPr/>
              <a:t>18</a:t>
            </a:fld>
            <a:endParaRPr lang="en-US" smtClean="0"/>
          </a:p>
        </p:txBody>
      </p:sp>
      <p:sp>
        <p:nvSpPr>
          <p:cNvPr id="3584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33E194-30C1-4EC3-9C47-B8D292A95818}" type="slidenum">
              <a:rPr lang="en-US" sz="2600" b="1">
                <a:solidFill>
                  <a:schemeClr val="bg1"/>
                </a:solidFill>
              </a:rPr>
              <a:pPr/>
              <a:t>18</a:t>
            </a:fld>
            <a:endParaRPr lang="en-US" sz="2600" b="1">
              <a:solidFill>
                <a:schemeClr val="bg1"/>
              </a:solidFill>
            </a:endParaRPr>
          </a:p>
        </p:txBody>
      </p:sp>
      <p:sp>
        <p:nvSpPr>
          <p:cNvPr id="3584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283DC93-31D1-4E72-9DA4-87F39183BD0A}" type="slidenum">
              <a:rPr lang="en-US" sz="2600" b="1">
                <a:solidFill>
                  <a:schemeClr val="bg1"/>
                </a:solidFill>
              </a:rPr>
              <a:pPr/>
              <a:t>18</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US" smtClean="0"/>
              <a:t>Managing Files (continued)</a:t>
            </a:r>
          </a:p>
        </p:txBody>
      </p:sp>
      <p:sp>
        <p:nvSpPr>
          <p:cNvPr id="36866" name="Rectangle 7"/>
          <p:cNvSpPr>
            <a:spLocks noGrp="1" noChangeArrowheads="1"/>
          </p:cNvSpPr>
          <p:nvPr>
            <p:ph idx="1"/>
          </p:nvPr>
        </p:nvSpPr>
        <p:spPr/>
        <p:txBody>
          <a:bodyPr/>
          <a:lstStyle/>
          <a:p>
            <a:r>
              <a:rPr lang="en-US" sz="2600" b="1" smtClean="0"/>
              <a:t>Retrieve Deleted Files:</a:t>
            </a:r>
          </a:p>
          <a:p>
            <a:r>
              <a:rPr lang="en-US" sz="2600" smtClean="0"/>
              <a:t>To restore a file, double-click the Recycle Bin to open it. Right-click the filename and click Restore.</a:t>
            </a:r>
          </a:p>
          <a:p>
            <a:r>
              <a:rPr lang="en-US" sz="2600" b="1" smtClean="0"/>
              <a:t>Empty the Recycle Bin:</a:t>
            </a:r>
          </a:p>
          <a:p>
            <a:r>
              <a:rPr lang="en-US" sz="2600" smtClean="0"/>
              <a:t>Right-click the Recycle Bin icon on the desktop and then select Empty Recycle Bin. Click the Yes button to permanently delete the files.</a:t>
            </a:r>
          </a:p>
        </p:txBody>
      </p:sp>
      <p:sp>
        <p:nvSpPr>
          <p:cNvPr id="36867" name="Rectangle 13"/>
          <p:cNvSpPr>
            <a:spLocks noGrp="1" noChangeArrowheads="1"/>
          </p:cNvSpPr>
          <p:nvPr>
            <p:ph type="sldNum" sz="quarter" idx="10"/>
          </p:nvPr>
        </p:nvSpPr>
        <p:spPr>
          <a:noFill/>
        </p:spPr>
        <p:txBody>
          <a:bodyPr/>
          <a:lstStyle/>
          <a:p>
            <a:fld id="{A7756510-9FCE-4B89-AA5B-93D4AD9C2411}" type="slidenum">
              <a:rPr lang="en-US" smtClean="0"/>
              <a:pPr/>
              <a:t>19</a:t>
            </a:fld>
            <a:endParaRPr lang="en-US" smtClean="0"/>
          </a:p>
        </p:txBody>
      </p:sp>
      <p:sp>
        <p:nvSpPr>
          <p:cNvPr id="3686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747EF03-AD1D-48D7-BB48-D5FB3CED2BAD}" type="slidenum">
              <a:rPr lang="en-US" sz="2600" b="1">
                <a:solidFill>
                  <a:schemeClr val="bg1"/>
                </a:solidFill>
              </a:rPr>
              <a:pPr/>
              <a:t>19</a:t>
            </a:fld>
            <a:endParaRPr lang="en-US" sz="2600" b="1">
              <a:solidFill>
                <a:schemeClr val="bg1"/>
              </a:solidFill>
            </a:endParaRPr>
          </a:p>
        </p:txBody>
      </p:sp>
      <p:sp>
        <p:nvSpPr>
          <p:cNvPr id="3686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EED2D65-289D-4685-85D9-307F9EAEC6CE}" type="slidenum">
              <a:rPr lang="en-US" sz="2600" b="1">
                <a:solidFill>
                  <a:schemeClr val="bg1"/>
                </a:solidFill>
              </a:rPr>
              <a:pPr/>
              <a:t>19</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98E0566F-29BE-4844-8B10-EB1D8D6DAA7B}" type="slidenum">
              <a:rPr lang="en-US" smtClean="0"/>
              <a:pPr/>
              <a:t>2</a:t>
            </a:fld>
            <a:endParaRPr lang="en-US"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C6DE633-5C44-4C9D-9F4D-5059EDB44F91}" type="slidenum">
              <a:rPr lang="en-US" sz="2600" b="1">
                <a:solidFill>
                  <a:schemeClr val="bg1"/>
                </a:solidFill>
              </a:rPr>
              <a:pPr/>
              <a:t>2</a:t>
            </a:fld>
            <a:endParaRPr lang="en-US" sz="2600" b="1">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D9A72BB-A372-49D0-99F5-417E3B340B3B}" type="slidenum">
              <a:rPr lang="en-US" sz="2600" b="1">
                <a:solidFill>
                  <a:schemeClr val="bg1"/>
                </a:solidFill>
              </a:rPr>
              <a:pPr/>
              <a:t>2</a:t>
            </a:fld>
            <a:endParaRPr lang="en-US" sz="2600" b="1">
              <a:solidFill>
                <a:schemeClr val="bg1"/>
              </a:solidFill>
            </a:endParaRPr>
          </a:p>
        </p:txBody>
      </p:sp>
      <p:sp>
        <p:nvSpPr>
          <p:cNvPr id="18436" name="AutoShape 2"/>
          <p:cNvSpPr>
            <a:spLocks noGrp="1" noChangeArrowheads="1"/>
          </p:cNvSpPr>
          <p:nvPr>
            <p:ph type="title"/>
          </p:nvPr>
        </p:nvSpPr>
        <p:spPr/>
        <p:txBody>
          <a:bodyPr/>
          <a:lstStyle/>
          <a:p>
            <a:pPr eaLnBrk="1" hangingPunct="1"/>
            <a:r>
              <a:rPr lang="en-US" smtClean="0"/>
              <a:t>Objectives</a:t>
            </a:r>
          </a:p>
        </p:txBody>
      </p:sp>
      <p:sp>
        <p:nvSpPr>
          <p:cNvPr id="18437" name="Rectangle 3"/>
          <p:cNvSpPr>
            <a:spLocks noGrp="1" noChangeArrowheads="1"/>
          </p:cNvSpPr>
          <p:nvPr>
            <p:ph type="body" idx="1"/>
          </p:nvPr>
        </p:nvSpPr>
        <p:spPr>
          <a:xfrm>
            <a:off x="838200" y="2438400"/>
            <a:ext cx="7693025" cy="3724275"/>
          </a:xfrm>
        </p:spPr>
        <p:txBody>
          <a:bodyPr/>
          <a:lstStyle/>
          <a:p>
            <a:r>
              <a:rPr lang="en-US" sz="2400" smtClean="0"/>
              <a:t>Log on and off, shut down, and restart the computer.</a:t>
            </a:r>
          </a:p>
          <a:p>
            <a:r>
              <a:rPr lang="en-US" sz="2400" smtClean="0"/>
              <a:t>Identify elements of the operating system desktop.</a:t>
            </a:r>
          </a:p>
          <a:p>
            <a:r>
              <a:rPr lang="en-US" sz="2400" smtClean="0"/>
              <a:t>Identify the icons used to represent drives, disks, files, and folders.</a:t>
            </a:r>
          </a:p>
          <a:p>
            <a:r>
              <a:rPr lang="en-US" sz="2400" smtClean="0"/>
              <a:t>Manipulate windows.</a:t>
            </a:r>
          </a:p>
          <a:p>
            <a:r>
              <a:rPr lang="en-US" sz="2400" smtClean="0"/>
              <a:t>Start and run programs.</a:t>
            </a:r>
          </a:p>
          <a:p>
            <a:r>
              <a:rPr lang="en-US" sz="2400" smtClean="0"/>
              <a:t>Manage files.</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US" smtClean="0"/>
              <a:t>Managing Files (continued)</a:t>
            </a:r>
          </a:p>
        </p:txBody>
      </p:sp>
      <p:sp>
        <p:nvSpPr>
          <p:cNvPr id="37890" name="Rectangle 7"/>
          <p:cNvSpPr>
            <a:spLocks noGrp="1" noChangeArrowheads="1"/>
          </p:cNvSpPr>
          <p:nvPr>
            <p:ph idx="1"/>
          </p:nvPr>
        </p:nvSpPr>
        <p:spPr/>
        <p:txBody>
          <a:bodyPr/>
          <a:lstStyle/>
          <a:p>
            <a:r>
              <a:rPr lang="en-US" b="1" smtClean="0"/>
              <a:t>Display File Properties:</a:t>
            </a:r>
          </a:p>
          <a:p>
            <a:r>
              <a:rPr lang="en-US" smtClean="0"/>
              <a:t>File properties are characteristics that help you locate and organize files. Right-click the file, and then select Properties.</a:t>
            </a:r>
          </a:p>
          <a:p>
            <a:r>
              <a:rPr lang="en-US" b="1" smtClean="0"/>
              <a:t>Find Files:</a:t>
            </a:r>
          </a:p>
          <a:p>
            <a:r>
              <a:rPr lang="en-US" smtClean="0"/>
              <a:t>Click in the Search text box and then type a word or part of a word.</a:t>
            </a:r>
          </a:p>
        </p:txBody>
      </p:sp>
      <p:sp>
        <p:nvSpPr>
          <p:cNvPr id="37891" name="Rectangle 13"/>
          <p:cNvSpPr>
            <a:spLocks noGrp="1" noChangeArrowheads="1"/>
          </p:cNvSpPr>
          <p:nvPr>
            <p:ph type="sldNum" sz="quarter" idx="10"/>
          </p:nvPr>
        </p:nvSpPr>
        <p:spPr>
          <a:noFill/>
        </p:spPr>
        <p:txBody>
          <a:bodyPr/>
          <a:lstStyle/>
          <a:p>
            <a:fld id="{4EA6F176-3509-4BB3-9523-2C36777E2B13}" type="slidenum">
              <a:rPr lang="en-US" smtClean="0"/>
              <a:pPr/>
              <a:t>20</a:t>
            </a:fld>
            <a:endParaRPr lang="en-US" smtClean="0"/>
          </a:p>
        </p:txBody>
      </p:sp>
      <p:sp>
        <p:nvSpPr>
          <p:cNvPr id="3789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910FE1C-DCBE-4F0A-A851-368E54D0EE7C}" type="slidenum">
              <a:rPr lang="en-US" sz="2600" b="1">
                <a:solidFill>
                  <a:schemeClr val="bg1"/>
                </a:solidFill>
              </a:rPr>
              <a:pPr/>
              <a:t>20</a:t>
            </a:fld>
            <a:endParaRPr lang="en-US" sz="2600" b="1">
              <a:solidFill>
                <a:schemeClr val="bg1"/>
              </a:solidFill>
            </a:endParaRPr>
          </a:p>
        </p:txBody>
      </p:sp>
      <p:sp>
        <p:nvSpPr>
          <p:cNvPr id="3789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07DC64E-4D6C-44C5-9332-9A03EA04CE46}" type="slidenum">
              <a:rPr lang="en-US" sz="2600" b="1">
                <a:solidFill>
                  <a:schemeClr val="bg1"/>
                </a:solidFill>
              </a:rPr>
              <a:pPr/>
              <a:t>20</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en-US" smtClean="0"/>
              <a:t>Managing Files (continued)</a:t>
            </a:r>
          </a:p>
        </p:txBody>
      </p:sp>
      <p:sp>
        <p:nvSpPr>
          <p:cNvPr id="38914" name="Rectangle 7"/>
          <p:cNvSpPr>
            <a:spLocks noGrp="1" noChangeArrowheads="1"/>
          </p:cNvSpPr>
          <p:nvPr>
            <p:ph sz="half" idx="1"/>
          </p:nvPr>
        </p:nvSpPr>
        <p:spPr>
          <a:xfrm>
            <a:off x="838200" y="2362200"/>
            <a:ext cx="4038600" cy="3724275"/>
          </a:xfrm>
        </p:spPr>
        <p:txBody>
          <a:bodyPr/>
          <a:lstStyle/>
          <a:p>
            <a:r>
              <a:rPr lang="en-US" b="1" smtClean="0"/>
              <a:t>Display and Identify Hidden Files:</a:t>
            </a:r>
          </a:p>
          <a:p>
            <a:r>
              <a:rPr lang="en-US" smtClean="0"/>
              <a:t>A hidden file is a file like any other except it is not displayed in the Computer window.</a:t>
            </a:r>
          </a:p>
        </p:txBody>
      </p:sp>
      <p:pic>
        <p:nvPicPr>
          <p:cNvPr id="38915" name="Content Placeholder 7" descr="figure9-15.jpg"/>
          <p:cNvPicPr>
            <a:picLocks noGrp="1" noChangeAspect="1"/>
          </p:cNvPicPr>
          <p:nvPr>
            <p:ph sz="half" idx="2"/>
          </p:nvPr>
        </p:nvPicPr>
        <p:blipFill>
          <a:blip r:embed="rId2"/>
          <a:srcRect/>
          <a:stretch>
            <a:fillRect/>
          </a:stretch>
        </p:blipFill>
        <p:spPr>
          <a:xfrm>
            <a:off x="5181600" y="2438400"/>
            <a:ext cx="3449638" cy="3724275"/>
          </a:xfrm>
        </p:spPr>
      </p:pic>
      <p:sp>
        <p:nvSpPr>
          <p:cNvPr id="38916" name="Rectangle 13"/>
          <p:cNvSpPr>
            <a:spLocks noGrp="1" noChangeArrowheads="1"/>
          </p:cNvSpPr>
          <p:nvPr>
            <p:ph type="sldNum" sz="quarter" idx="10"/>
          </p:nvPr>
        </p:nvSpPr>
        <p:spPr>
          <a:noFill/>
        </p:spPr>
        <p:txBody>
          <a:bodyPr/>
          <a:lstStyle/>
          <a:p>
            <a:fld id="{735F67C2-C605-41CF-803C-1D774ABF345E}" type="slidenum">
              <a:rPr lang="en-US" smtClean="0"/>
              <a:pPr/>
              <a:t>21</a:t>
            </a:fld>
            <a:endParaRPr lang="en-US" smtClean="0"/>
          </a:p>
        </p:txBody>
      </p:sp>
      <p:sp>
        <p:nvSpPr>
          <p:cNvPr id="38917"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68A1E8D-4BCD-41EF-BBA3-CEF590392438}" type="slidenum">
              <a:rPr lang="en-US" sz="2600" b="1">
                <a:solidFill>
                  <a:schemeClr val="bg1"/>
                </a:solidFill>
              </a:rPr>
              <a:pPr/>
              <a:t>21</a:t>
            </a:fld>
            <a:endParaRPr lang="en-US" sz="2600" b="1">
              <a:solidFill>
                <a:schemeClr val="bg1"/>
              </a:solidFill>
            </a:endParaRPr>
          </a:p>
        </p:txBody>
      </p:sp>
      <p:sp>
        <p:nvSpPr>
          <p:cNvPr id="38918"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62F7A23C-64F6-460E-9AF8-2F2C0750757E}" type="slidenum">
              <a:rPr lang="en-US" sz="2600" b="1">
                <a:solidFill>
                  <a:schemeClr val="bg1"/>
                </a:solidFill>
              </a:rPr>
              <a:pPr/>
              <a:t>21</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eaLnBrk="1" hangingPunct="1"/>
            <a:r>
              <a:rPr lang="en-US" smtClean="0"/>
              <a:t>Strategies for Working with Files</a:t>
            </a:r>
          </a:p>
        </p:txBody>
      </p:sp>
      <p:sp>
        <p:nvSpPr>
          <p:cNvPr id="39938" name="Rectangle 7"/>
          <p:cNvSpPr>
            <a:spLocks noGrp="1" noChangeArrowheads="1"/>
          </p:cNvSpPr>
          <p:nvPr>
            <p:ph idx="1"/>
          </p:nvPr>
        </p:nvSpPr>
        <p:spPr/>
        <p:txBody>
          <a:bodyPr/>
          <a:lstStyle/>
          <a:p>
            <a:r>
              <a:rPr lang="en-US" sz="2200" b="1" smtClean="0"/>
              <a:t>Naming and Organizing Files and Folders:</a:t>
            </a:r>
          </a:p>
          <a:p>
            <a:r>
              <a:rPr lang="en-US" sz="2200" smtClean="0"/>
              <a:t>Windows Vista allows names up to 255 characters for folders and files.</a:t>
            </a:r>
          </a:p>
          <a:p>
            <a:r>
              <a:rPr lang="en-US" sz="2200" b="1" smtClean="0"/>
              <a:t>Deleting Unneeded Files and Folders:</a:t>
            </a:r>
          </a:p>
          <a:p>
            <a:r>
              <a:rPr lang="en-US" sz="2200" smtClean="0"/>
              <a:t>Deleting unused files and folders saves disk space, helps avoid clutter, and enables better access to the hard drive.</a:t>
            </a:r>
          </a:p>
          <a:p>
            <a:r>
              <a:rPr lang="en-US" sz="2200" b="1" smtClean="0"/>
              <a:t>Backing Up Files and Folders:</a:t>
            </a:r>
          </a:p>
          <a:p>
            <a:r>
              <a:rPr lang="en-US" sz="2200" smtClean="0"/>
              <a:t>To protect files and folders, they should be backed up to an external device on a regular basis.</a:t>
            </a:r>
          </a:p>
          <a:p>
            <a:endParaRPr lang="en-US" sz="2200" smtClean="0"/>
          </a:p>
          <a:p>
            <a:endParaRPr lang="en-US" smtClean="0"/>
          </a:p>
        </p:txBody>
      </p:sp>
      <p:sp>
        <p:nvSpPr>
          <p:cNvPr id="39939" name="Rectangle 13"/>
          <p:cNvSpPr>
            <a:spLocks noGrp="1" noChangeArrowheads="1"/>
          </p:cNvSpPr>
          <p:nvPr>
            <p:ph type="sldNum" sz="quarter" idx="10"/>
          </p:nvPr>
        </p:nvSpPr>
        <p:spPr>
          <a:noFill/>
        </p:spPr>
        <p:txBody>
          <a:bodyPr/>
          <a:lstStyle/>
          <a:p>
            <a:fld id="{EB9FBC10-DBCD-45D7-A9FF-3EC9F62F9EAA}" type="slidenum">
              <a:rPr lang="en-US" smtClean="0"/>
              <a:pPr/>
              <a:t>22</a:t>
            </a:fld>
            <a:endParaRPr lang="en-US" smtClean="0"/>
          </a:p>
        </p:txBody>
      </p:sp>
      <p:sp>
        <p:nvSpPr>
          <p:cNvPr id="3994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87B4410-7021-422A-A965-BA68D04AACB7}" type="slidenum">
              <a:rPr lang="en-US" sz="2600" b="1">
                <a:solidFill>
                  <a:schemeClr val="bg1"/>
                </a:solidFill>
              </a:rPr>
              <a:pPr/>
              <a:t>22</a:t>
            </a:fld>
            <a:endParaRPr lang="en-US" sz="2600" b="1">
              <a:solidFill>
                <a:schemeClr val="bg1"/>
              </a:solidFill>
            </a:endParaRPr>
          </a:p>
        </p:txBody>
      </p:sp>
      <p:sp>
        <p:nvSpPr>
          <p:cNvPr id="3994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66D923A-CFB9-4701-B985-928503D34EA7}" type="slidenum">
              <a:rPr lang="en-US" sz="2600" b="1">
                <a:solidFill>
                  <a:schemeClr val="bg1"/>
                </a:solidFill>
              </a:rPr>
              <a:pPr/>
              <a:t>22</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smtClean="0"/>
              <a:t>Solving Common File Problems</a:t>
            </a:r>
          </a:p>
        </p:txBody>
      </p:sp>
      <p:sp>
        <p:nvSpPr>
          <p:cNvPr id="40962" name="Rectangle 7"/>
          <p:cNvSpPr>
            <a:spLocks noGrp="1" noChangeArrowheads="1"/>
          </p:cNvSpPr>
          <p:nvPr>
            <p:ph idx="1"/>
          </p:nvPr>
        </p:nvSpPr>
        <p:spPr>
          <a:xfrm>
            <a:off x="838200" y="2362200"/>
            <a:ext cx="7848600" cy="3724275"/>
          </a:xfrm>
        </p:spPr>
        <p:txBody>
          <a:bodyPr/>
          <a:lstStyle/>
          <a:p>
            <a:r>
              <a:rPr lang="en-US" smtClean="0"/>
              <a:t>Common problems with file management:</a:t>
            </a:r>
          </a:p>
          <a:p>
            <a:pPr lvl="1"/>
            <a:r>
              <a:rPr lang="en-US" smtClean="0"/>
              <a:t>You cannot find a file because it is hidden.</a:t>
            </a:r>
          </a:p>
          <a:p>
            <a:pPr lvl="1"/>
            <a:r>
              <a:rPr lang="en-US" smtClean="0"/>
              <a:t>A file is password protected.</a:t>
            </a:r>
          </a:p>
          <a:p>
            <a:pPr lvl="1"/>
            <a:r>
              <a:rPr lang="en-US" smtClean="0"/>
              <a:t>Read-only files cannot be modified.</a:t>
            </a:r>
          </a:p>
          <a:p>
            <a:pPr lvl="1"/>
            <a:r>
              <a:rPr lang="en-US" smtClean="0"/>
              <a:t>You may receive a “file access denied” message.</a:t>
            </a:r>
          </a:p>
          <a:p>
            <a:pPr lvl="1"/>
            <a:r>
              <a:rPr lang="en-US" smtClean="0"/>
              <a:t>When a file is not saved properly, it may become corrupted.</a:t>
            </a:r>
          </a:p>
          <a:p>
            <a:pPr lvl="1"/>
            <a:r>
              <a:rPr lang="en-US" smtClean="0"/>
              <a:t>File extension has been changed or deleted.</a:t>
            </a:r>
          </a:p>
        </p:txBody>
      </p:sp>
      <p:sp>
        <p:nvSpPr>
          <p:cNvPr id="40963" name="Rectangle 13"/>
          <p:cNvSpPr>
            <a:spLocks noGrp="1" noChangeArrowheads="1"/>
          </p:cNvSpPr>
          <p:nvPr>
            <p:ph type="sldNum" sz="quarter" idx="10"/>
          </p:nvPr>
        </p:nvSpPr>
        <p:spPr>
          <a:noFill/>
        </p:spPr>
        <p:txBody>
          <a:bodyPr/>
          <a:lstStyle/>
          <a:p>
            <a:fld id="{9C411EB2-133D-41D1-97A5-D186BD9011CD}" type="slidenum">
              <a:rPr lang="en-US" smtClean="0"/>
              <a:pPr/>
              <a:t>23</a:t>
            </a:fld>
            <a:endParaRPr lang="en-US" smtClean="0"/>
          </a:p>
        </p:txBody>
      </p:sp>
      <p:sp>
        <p:nvSpPr>
          <p:cNvPr id="4096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6C11FD8-A33F-4A58-A467-C476DC5FFD96}" type="slidenum">
              <a:rPr lang="en-US" sz="2600" b="1">
                <a:solidFill>
                  <a:schemeClr val="bg1"/>
                </a:solidFill>
              </a:rPr>
              <a:pPr/>
              <a:t>23</a:t>
            </a:fld>
            <a:endParaRPr lang="en-US" sz="2600" b="1">
              <a:solidFill>
                <a:schemeClr val="bg1"/>
              </a:solidFill>
            </a:endParaRPr>
          </a:p>
        </p:txBody>
      </p:sp>
      <p:sp>
        <p:nvSpPr>
          <p:cNvPr id="4096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89AD2B3-5A76-4CC9-97EE-A3AEA8B3A006}" type="slidenum">
              <a:rPr lang="en-US" sz="2600" b="1">
                <a:solidFill>
                  <a:schemeClr val="bg1"/>
                </a:solidFill>
              </a:rPr>
              <a:pPr/>
              <a:t>23</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3"/>
          <p:cNvSpPr>
            <a:spLocks noGrp="1" noChangeArrowheads="1"/>
          </p:cNvSpPr>
          <p:nvPr>
            <p:ph type="sldNum" sz="quarter" idx="10"/>
          </p:nvPr>
        </p:nvSpPr>
        <p:spPr>
          <a:noFill/>
        </p:spPr>
        <p:txBody>
          <a:bodyPr/>
          <a:lstStyle/>
          <a:p>
            <a:fld id="{F8F67897-F918-44A3-8B2A-4EE95D6DE868}" type="slidenum">
              <a:rPr lang="en-US" smtClean="0"/>
              <a:pPr/>
              <a:t>24</a:t>
            </a:fld>
            <a:endParaRPr lang="en-US" smtClean="0"/>
          </a:p>
        </p:txBody>
      </p:sp>
      <p:sp>
        <p:nvSpPr>
          <p:cNvPr id="4198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C8F3888A-A248-4410-AF7A-28DAA5E76770}" type="slidenum">
              <a:rPr lang="en-US" sz="2600" b="1">
                <a:solidFill>
                  <a:schemeClr val="bg1"/>
                </a:solidFill>
              </a:rPr>
              <a:pPr/>
              <a:t>24</a:t>
            </a:fld>
            <a:endParaRPr lang="en-US" sz="2600" b="1">
              <a:solidFill>
                <a:schemeClr val="bg1"/>
              </a:solidFill>
            </a:endParaRPr>
          </a:p>
        </p:txBody>
      </p:sp>
      <p:sp>
        <p:nvSpPr>
          <p:cNvPr id="41987" name="Title 1"/>
          <p:cNvSpPr>
            <a:spLocks noGrp="1"/>
          </p:cNvSpPr>
          <p:nvPr>
            <p:ph type="title"/>
          </p:nvPr>
        </p:nvSpPr>
        <p:spPr/>
        <p:txBody>
          <a:bodyPr/>
          <a:lstStyle/>
          <a:p>
            <a:pPr eaLnBrk="1" hangingPunct="1"/>
            <a:r>
              <a:rPr lang="en-US" smtClean="0"/>
              <a:t>Summary</a:t>
            </a:r>
          </a:p>
        </p:txBody>
      </p:sp>
      <p:sp>
        <p:nvSpPr>
          <p:cNvPr id="41988" name="Content Placeholder 2"/>
          <p:cNvSpPr>
            <a:spLocks noGrp="1"/>
          </p:cNvSpPr>
          <p:nvPr>
            <p:ph idx="1"/>
          </p:nvPr>
        </p:nvSpPr>
        <p:spPr/>
        <p:txBody>
          <a:bodyPr/>
          <a:lstStyle/>
          <a:p>
            <a:pPr eaLnBrk="1" hangingPunct="1">
              <a:buFont typeface="Wingdings" pitchFamily="2" charset="2"/>
              <a:buNone/>
            </a:pPr>
            <a:r>
              <a:rPr lang="en-US" sz="2200" smtClean="0"/>
              <a:t>In this lesson, you learned:</a:t>
            </a:r>
          </a:p>
          <a:p>
            <a:r>
              <a:rPr lang="en-US" sz="2200" smtClean="0"/>
              <a:t>To start Windows, you turn on your computer, and then, if necessary, log on by selecting your user name or picture and entering a password. To end your Windows session, you can log off and let another user work with Windows by clicking the Start button, pointing to the Lock Button menu, and then clicking Log Off.</a:t>
            </a:r>
          </a:p>
          <a:p>
            <a:r>
              <a:rPr lang="en-US" sz="2200" smtClean="0"/>
              <a:t>If you are working with an application that does not respond to your actions, you can use the Task Manager to close the nonresponsive application or process.</a:t>
            </a:r>
          </a:p>
        </p:txBody>
      </p:sp>
      <p:sp>
        <p:nvSpPr>
          <p:cNvPr id="4198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F10DFA4A-5656-4455-AD56-6CC0F963EFCC}" type="slidenum">
              <a:rPr lang="en-US" sz="2600" b="1">
                <a:solidFill>
                  <a:schemeClr val="bg1"/>
                </a:solidFill>
              </a:rPr>
              <a:pPr/>
              <a:t>24</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3"/>
          <p:cNvSpPr>
            <a:spLocks noGrp="1" noChangeArrowheads="1"/>
          </p:cNvSpPr>
          <p:nvPr>
            <p:ph type="sldNum" sz="quarter" idx="10"/>
          </p:nvPr>
        </p:nvSpPr>
        <p:spPr>
          <a:noFill/>
        </p:spPr>
        <p:txBody>
          <a:bodyPr/>
          <a:lstStyle/>
          <a:p>
            <a:fld id="{A8CA7BA4-9557-455F-816F-2166FB4D1972}" type="slidenum">
              <a:rPr lang="en-US" smtClean="0"/>
              <a:pPr/>
              <a:t>25</a:t>
            </a:fld>
            <a:endParaRPr lang="en-US" smtClean="0"/>
          </a:p>
        </p:txBody>
      </p:sp>
      <p:sp>
        <p:nvSpPr>
          <p:cNvPr id="4301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00D7F66-1A5A-4696-9612-C597C6F454D0}" type="slidenum">
              <a:rPr lang="en-US" sz="2600" b="1">
                <a:solidFill>
                  <a:schemeClr val="bg1"/>
                </a:solidFill>
              </a:rPr>
              <a:pPr/>
              <a:t>25</a:t>
            </a:fld>
            <a:endParaRPr lang="en-US" sz="2600" b="1">
              <a:solidFill>
                <a:schemeClr val="bg1"/>
              </a:solidFill>
            </a:endParaRPr>
          </a:p>
        </p:txBody>
      </p:sp>
      <p:sp>
        <p:nvSpPr>
          <p:cNvPr id="43011" name="Title 1"/>
          <p:cNvSpPr>
            <a:spLocks noGrp="1"/>
          </p:cNvSpPr>
          <p:nvPr>
            <p:ph type="title"/>
          </p:nvPr>
        </p:nvSpPr>
        <p:spPr/>
        <p:txBody>
          <a:bodyPr/>
          <a:lstStyle/>
          <a:p>
            <a:pPr eaLnBrk="1" hangingPunct="1"/>
            <a:r>
              <a:rPr lang="en-US" smtClean="0"/>
              <a:t>Summary (continued)</a:t>
            </a:r>
          </a:p>
        </p:txBody>
      </p:sp>
      <p:sp>
        <p:nvSpPr>
          <p:cNvPr id="43012" name="Content Placeholder 2"/>
          <p:cNvSpPr>
            <a:spLocks noGrp="1"/>
          </p:cNvSpPr>
          <p:nvPr>
            <p:ph idx="1"/>
          </p:nvPr>
        </p:nvSpPr>
        <p:spPr/>
        <p:txBody>
          <a:bodyPr/>
          <a:lstStyle/>
          <a:p>
            <a:r>
              <a:rPr lang="en-US" sz="2400" smtClean="0"/>
              <a:t>The Windows Vista desktop is the main screen area that appears after you turn on your computer. You can place icons on the desktop that are shortcuts to start a program, open a window, or access a Web site, for example. You can also delete, move, and rename the icons on the desktop.</a:t>
            </a:r>
          </a:p>
          <a:p>
            <a:r>
              <a:rPr lang="en-US" sz="2400" smtClean="0"/>
              <a:t>The Recycle Bin appears on your desktop by default. You use the Recycle Bin to discard unnecessary items, such as folders. The Recycle Bin stores the discarded items until you empty it.</a:t>
            </a:r>
          </a:p>
        </p:txBody>
      </p:sp>
      <p:sp>
        <p:nvSpPr>
          <p:cNvPr id="43013"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642B955-E56A-4F78-8A15-BEDF8A1D7A0A}" type="slidenum">
              <a:rPr lang="en-US" sz="2600" b="1">
                <a:solidFill>
                  <a:schemeClr val="bg1"/>
                </a:solidFill>
              </a:rPr>
              <a:pPr/>
              <a:t>25</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3"/>
          <p:cNvSpPr>
            <a:spLocks noGrp="1" noChangeArrowheads="1"/>
          </p:cNvSpPr>
          <p:nvPr>
            <p:ph type="sldNum" sz="quarter" idx="10"/>
          </p:nvPr>
        </p:nvSpPr>
        <p:spPr>
          <a:noFill/>
        </p:spPr>
        <p:txBody>
          <a:bodyPr/>
          <a:lstStyle/>
          <a:p>
            <a:fld id="{2B90D720-0791-46BA-B8F8-8C643E0755D3}" type="slidenum">
              <a:rPr lang="en-US" smtClean="0"/>
              <a:pPr/>
              <a:t>26</a:t>
            </a:fld>
            <a:endParaRPr lang="en-US" smtClean="0"/>
          </a:p>
        </p:txBody>
      </p:sp>
      <p:sp>
        <p:nvSpPr>
          <p:cNvPr id="440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DF0DBB9-8868-4930-A6B0-53196E2D3A8A}" type="slidenum">
              <a:rPr lang="en-US" sz="2600" b="1">
                <a:solidFill>
                  <a:schemeClr val="bg1"/>
                </a:solidFill>
              </a:rPr>
              <a:pPr/>
              <a:t>26</a:t>
            </a:fld>
            <a:endParaRPr lang="en-US" sz="2600" b="1">
              <a:solidFill>
                <a:schemeClr val="bg1"/>
              </a:solidFill>
            </a:endParaRPr>
          </a:p>
        </p:txBody>
      </p:sp>
      <p:sp>
        <p:nvSpPr>
          <p:cNvPr id="44035" name="Title 1"/>
          <p:cNvSpPr>
            <a:spLocks noGrp="1"/>
          </p:cNvSpPr>
          <p:nvPr>
            <p:ph type="title"/>
          </p:nvPr>
        </p:nvSpPr>
        <p:spPr/>
        <p:txBody>
          <a:bodyPr/>
          <a:lstStyle/>
          <a:p>
            <a:pPr eaLnBrk="1" hangingPunct="1"/>
            <a:r>
              <a:rPr lang="en-US" smtClean="0"/>
              <a:t>Summary (continued)</a:t>
            </a:r>
          </a:p>
        </p:txBody>
      </p:sp>
      <p:sp>
        <p:nvSpPr>
          <p:cNvPr id="44036" name="Content Placeholder 2"/>
          <p:cNvSpPr>
            <a:spLocks noGrp="1"/>
          </p:cNvSpPr>
          <p:nvPr>
            <p:ph idx="1"/>
          </p:nvPr>
        </p:nvSpPr>
        <p:spPr>
          <a:xfrm>
            <a:off x="838200" y="2362200"/>
            <a:ext cx="7848600" cy="3724275"/>
          </a:xfrm>
        </p:spPr>
        <p:txBody>
          <a:bodyPr/>
          <a:lstStyle/>
          <a:p>
            <a:r>
              <a:rPr lang="en-US" sz="2400" smtClean="0"/>
              <a:t>The desktop contains five main sections: the taskbar, which is located at the bottom of the screen; the Start button, which opens the Start menu; the Quick Launch toolbar, which starts a program with one click; the Sidebar, which displays gadgets; and the middle section, which contains program and document icons.</a:t>
            </a:r>
          </a:p>
          <a:p>
            <a:r>
              <a:rPr lang="en-US" sz="2400" smtClean="0"/>
              <a:t>You use three buttons on the window title bar—the Minimize button, the Maximize/Restore button, and the Close button—to control the way in which a window is or is not displayed.</a:t>
            </a:r>
          </a:p>
        </p:txBody>
      </p:sp>
      <p:sp>
        <p:nvSpPr>
          <p:cNvPr id="4403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5D296AE0-94B6-44ED-9974-35E2638AAEDA}" type="slidenum">
              <a:rPr lang="en-US" sz="2600" b="1">
                <a:solidFill>
                  <a:schemeClr val="bg1"/>
                </a:solidFill>
              </a:rPr>
              <a:pPr/>
              <a:t>26</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6C1E86FA-417D-497B-AF40-9E6B6A48E820}" type="slidenum">
              <a:rPr lang="en-US" smtClean="0"/>
              <a:pPr/>
              <a:t>27</a:t>
            </a:fld>
            <a:endParaRPr lang="en-US"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6D5F7B10-9B3E-4BBB-A5DF-50A914656B26}" type="slidenum">
              <a:rPr lang="en-US" sz="2600" b="1">
                <a:solidFill>
                  <a:schemeClr val="bg1"/>
                </a:solidFill>
              </a:rPr>
              <a:pPr/>
              <a:t>27</a:t>
            </a:fld>
            <a:endParaRPr lang="en-US" sz="2600" b="1">
              <a:solidFill>
                <a:schemeClr val="bg1"/>
              </a:solidFill>
            </a:endParaRPr>
          </a:p>
        </p:txBody>
      </p:sp>
      <p:sp>
        <p:nvSpPr>
          <p:cNvPr id="45059" name="Title 1"/>
          <p:cNvSpPr>
            <a:spLocks noGrp="1"/>
          </p:cNvSpPr>
          <p:nvPr>
            <p:ph type="title"/>
          </p:nvPr>
        </p:nvSpPr>
        <p:spPr/>
        <p:txBody>
          <a:bodyPr/>
          <a:lstStyle/>
          <a:p>
            <a:pPr eaLnBrk="1" hangingPunct="1"/>
            <a:r>
              <a:rPr lang="en-US" smtClean="0"/>
              <a:t>Summary (continued)</a:t>
            </a:r>
          </a:p>
        </p:txBody>
      </p:sp>
      <p:sp>
        <p:nvSpPr>
          <p:cNvPr id="45060" name="Content Placeholder 2"/>
          <p:cNvSpPr>
            <a:spLocks noGrp="1"/>
          </p:cNvSpPr>
          <p:nvPr>
            <p:ph idx="1"/>
          </p:nvPr>
        </p:nvSpPr>
        <p:spPr/>
        <p:txBody>
          <a:bodyPr/>
          <a:lstStyle/>
          <a:p>
            <a:r>
              <a:rPr lang="en-US" sz="2400" smtClean="0"/>
              <a:t>To start a program in Windows Vista, you click the Start button and then click the program name. You can also double-click the program icon located on the desktop. More than one program can be in memory at the same time. When multiple windows are open on your desktop, the one you are working with is called the active window.</a:t>
            </a:r>
          </a:p>
          <a:p>
            <a:r>
              <a:rPr lang="en-US" sz="2400" smtClean="0"/>
              <a:t>To customize the desktop, you can create desktop folders, add desktop icons or shortcuts, and delete, move, and rename these objects.</a:t>
            </a:r>
            <a:endParaRPr lang="en-US" sz="2600" smtClean="0"/>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4C26351C-E2E2-4B21-9A05-915CC86E566D}" type="slidenum">
              <a:rPr lang="en-US" sz="2600" b="1">
                <a:solidFill>
                  <a:schemeClr val="bg1"/>
                </a:solidFill>
              </a:rPr>
              <a:pPr/>
              <a:t>27</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73D09D4A-BD35-4F10-A0D6-73100D745268}" type="slidenum">
              <a:rPr lang="en-US" smtClean="0"/>
              <a:pPr/>
              <a:t>28</a:t>
            </a:fld>
            <a:endParaRPr lang="en-US"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709C7E07-4359-43D3-A7D4-C96E37CE8195}" type="slidenum">
              <a:rPr lang="en-US" sz="2600" b="1">
                <a:solidFill>
                  <a:schemeClr val="bg1"/>
                </a:solidFill>
              </a:rPr>
              <a:pPr/>
              <a:t>28</a:t>
            </a:fld>
            <a:endParaRPr lang="en-US" sz="2600" b="1">
              <a:solidFill>
                <a:schemeClr val="bg1"/>
              </a:solidFill>
            </a:endParaRPr>
          </a:p>
        </p:txBody>
      </p:sp>
      <p:sp>
        <p:nvSpPr>
          <p:cNvPr id="46083" name="Title 1"/>
          <p:cNvSpPr>
            <a:spLocks noGrp="1"/>
          </p:cNvSpPr>
          <p:nvPr>
            <p:ph type="title"/>
          </p:nvPr>
        </p:nvSpPr>
        <p:spPr/>
        <p:txBody>
          <a:bodyPr/>
          <a:lstStyle/>
          <a:p>
            <a:pPr eaLnBrk="1" hangingPunct="1"/>
            <a:r>
              <a:rPr lang="en-US" smtClean="0"/>
              <a:t>Summary (continued)</a:t>
            </a:r>
          </a:p>
        </p:txBody>
      </p:sp>
      <p:sp>
        <p:nvSpPr>
          <p:cNvPr id="46084" name="Content Placeholder 2"/>
          <p:cNvSpPr>
            <a:spLocks noGrp="1"/>
          </p:cNvSpPr>
          <p:nvPr>
            <p:ph idx="1"/>
          </p:nvPr>
        </p:nvSpPr>
        <p:spPr/>
        <p:txBody>
          <a:bodyPr/>
          <a:lstStyle/>
          <a:p>
            <a:r>
              <a:rPr lang="en-US" smtClean="0"/>
              <a:t>Windows Computer is designed to help you find, view, and manage files easily and effectively. Besides displaying files and folders, you use the Computer window to examine file types; change the view of the folder and its files; sort files; manage folders; select, move, copy, delete, and rename files; display file properties; and find files.</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690259B-5139-42F2-92FF-0C263D3CEA12}" type="slidenum">
              <a:rPr lang="en-US" sz="2600" b="1">
                <a:solidFill>
                  <a:schemeClr val="bg1"/>
                </a:solidFill>
              </a:rPr>
              <a:pPr/>
              <a:t>28</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10"/>
          </p:nvPr>
        </p:nvSpPr>
        <p:spPr>
          <a:noFill/>
        </p:spPr>
        <p:txBody>
          <a:bodyPr/>
          <a:lstStyle/>
          <a:p>
            <a:fld id="{50CCFA6C-CA1F-43C4-8046-98DEE8935B37}" type="slidenum">
              <a:rPr lang="en-US" smtClean="0"/>
              <a:pPr/>
              <a:t>29</a:t>
            </a:fld>
            <a:endParaRPr lang="en-US" smtClean="0"/>
          </a:p>
        </p:txBody>
      </p:sp>
      <p:sp>
        <p:nvSpPr>
          <p:cNvPr id="471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58EF51B-DBF4-4E9A-B19E-9A949442BB25}" type="slidenum">
              <a:rPr lang="en-US" sz="2600" b="1">
                <a:solidFill>
                  <a:schemeClr val="bg1"/>
                </a:solidFill>
              </a:rPr>
              <a:pPr/>
              <a:t>29</a:t>
            </a:fld>
            <a:endParaRPr lang="en-US" sz="2600" b="1">
              <a:solidFill>
                <a:schemeClr val="bg1"/>
              </a:solidFill>
            </a:endParaRPr>
          </a:p>
        </p:txBody>
      </p:sp>
      <p:sp>
        <p:nvSpPr>
          <p:cNvPr id="47107" name="Title 1"/>
          <p:cNvSpPr>
            <a:spLocks noGrp="1"/>
          </p:cNvSpPr>
          <p:nvPr>
            <p:ph type="title"/>
          </p:nvPr>
        </p:nvSpPr>
        <p:spPr/>
        <p:txBody>
          <a:bodyPr/>
          <a:lstStyle/>
          <a:p>
            <a:pPr eaLnBrk="1" hangingPunct="1"/>
            <a:r>
              <a:rPr lang="en-US" smtClean="0"/>
              <a:t>Summary (continued)</a:t>
            </a:r>
          </a:p>
        </p:txBody>
      </p:sp>
      <p:sp>
        <p:nvSpPr>
          <p:cNvPr id="47108" name="Content Placeholder 2"/>
          <p:cNvSpPr>
            <a:spLocks noGrp="1"/>
          </p:cNvSpPr>
          <p:nvPr>
            <p:ph idx="1"/>
          </p:nvPr>
        </p:nvSpPr>
        <p:spPr/>
        <p:txBody>
          <a:bodyPr/>
          <a:lstStyle/>
          <a:p>
            <a:r>
              <a:rPr lang="en-US" sz="2200" smtClean="0"/>
              <a:t>You should take caution when manipulating files by using a standard naming convention when naming folders, by organizing files and folders logically, by deleting unnecessary files, and by regularly backing up important files.</a:t>
            </a:r>
          </a:p>
          <a:p>
            <a:r>
              <a:rPr lang="en-US" sz="2200" smtClean="0"/>
              <a:t>Be aware of common file management problems, including locating files that are difficult to find; learning how to work with attributes to open files that are read-only, hidden, or shared; and naming files to preserve their file extension so they are associated with the appropriate application.</a:t>
            </a:r>
          </a:p>
        </p:txBody>
      </p:sp>
      <p:sp>
        <p:nvSpPr>
          <p:cNvPr id="4710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B92ECB03-EE82-45A8-9FA1-7B941E7AC85B}" type="slidenum">
              <a:rPr lang="en-US" sz="2600" b="1">
                <a:solidFill>
                  <a:schemeClr val="bg1"/>
                </a:solidFill>
              </a:rPr>
              <a:pPr/>
              <a:t>29</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AutoShape 2"/>
          <p:cNvSpPr>
            <a:spLocks noGrp="1" noChangeArrowheads="1"/>
          </p:cNvSpPr>
          <p:nvPr>
            <p:ph type="title"/>
          </p:nvPr>
        </p:nvSpPr>
        <p:spPr/>
        <p:txBody>
          <a:bodyPr/>
          <a:lstStyle/>
          <a:p>
            <a:r>
              <a:rPr lang="en-US" smtClean="0"/>
              <a:t>Objectives (continued)</a:t>
            </a:r>
          </a:p>
        </p:txBody>
      </p:sp>
      <p:sp>
        <p:nvSpPr>
          <p:cNvPr id="20482" name="Rectangle 3"/>
          <p:cNvSpPr>
            <a:spLocks noGrp="1" noChangeArrowheads="1"/>
          </p:cNvSpPr>
          <p:nvPr>
            <p:ph type="body" idx="1"/>
          </p:nvPr>
        </p:nvSpPr>
        <p:spPr/>
        <p:txBody>
          <a:bodyPr/>
          <a:lstStyle/>
          <a:p>
            <a:r>
              <a:rPr lang="en-US" smtClean="0"/>
              <a:t>Identify precautions when manipulating files.</a:t>
            </a:r>
          </a:p>
          <a:p>
            <a:r>
              <a:rPr lang="en-US" smtClean="0"/>
              <a:t>Solve common file problems.</a:t>
            </a:r>
          </a:p>
        </p:txBody>
      </p:sp>
      <p:sp>
        <p:nvSpPr>
          <p:cNvPr id="20483"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9DA5EA78-AD2B-42F2-9A0C-6CAB7969A4CD}" type="slidenum">
              <a:rPr lang="en-US" sz="2600" b="1">
                <a:solidFill>
                  <a:schemeClr val="bg1"/>
                </a:solidFill>
              </a:rPr>
              <a:pPr/>
              <a:t>3</a:t>
            </a:fld>
            <a:endParaRPr lang="en-US" sz="2600" b="1">
              <a:solidFill>
                <a:schemeClr val="bg1"/>
              </a:solidFil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AutoShape 2"/>
          <p:cNvSpPr>
            <a:spLocks noGrp="1" noChangeArrowheads="1"/>
          </p:cNvSpPr>
          <p:nvPr>
            <p:ph type="title"/>
          </p:nvPr>
        </p:nvSpPr>
        <p:spPr/>
        <p:txBody>
          <a:bodyPr/>
          <a:lstStyle/>
          <a:p>
            <a:pPr eaLnBrk="1" hangingPunct="1"/>
            <a:r>
              <a:rPr lang="en-US" smtClean="0"/>
              <a:t>Vocabulary</a:t>
            </a:r>
          </a:p>
        </p:txBody>
      </p:sp>
      <p:sp>
        <p:nvSpPr>
          <p:cNvPr id="21506" name="Rectangle 3"/>
          <p:cNvSpPr>
            <a:spLocks noGrp="1" noChangeArrowheads="1"/>
          </p:cNvSpPr>
          <p:nvPr>
            <p:ph sz="half" idx="1"/>
          </p:nvPr>
        </p:nvSpPr>
        <p:spPr/>
        <p:txBody>
          <a:bodyPr/>
          <a:lstStyle/>
          <a:p>
            <a:r>
              <a:rPr lang="en-US" smtClean="0"/>
              <a:t>active window</a:t>
            </a:r>
          </a:p>
          <a:p>
            <a:r>
              <a:rPr lang="en-US" smtClean="0"/>
              <a:t>application file</a:t>
            </a:r>
          </a:p>
          <a:p>
            <a:r>
              <a:rPr lang="en-US" smtClean="0"/>
              <a:t>Computer</a:t>
            </a:r>
          </a:p>
          <a:p>
            <a:r>
              <a:rPr lang="en-US" smtClean="0"/>
              <a:t>data file</a:t>
            </a:r>
          </a:p>
          <a:p>
            <a:r>
              <a:rPr lang="en-US" smtClean="0"/>
              <a:t>directory</a:t>
            </a:r>
          </a:p>
          <a:p>
            <a:r>
              <a:rPr lang="en-US" smtClean="0"/>
              <a:t>file properties</a:t>
            </a:r>
          </a:p>
          <a:p>
            <a:r>
              <a:rPr lang="en-US" smtClean="0"/>
              <a:t>gadgets</a:t>
            </a:r>
          </a:p>
        </p:txBody>
      </p:sp>
      <p:sp>
        <p:nvSpPr>
          <p:cNvPr id="21507" name="Content Placeholder 6"/>
          <p:cNvSpPr>
            <a:spLocks noGrp="1"/>
          </p:cNvSpPr>
          <p:nvPr>
            <p:ph sz="half" idx="2"/>
          </p:nvPr>
        </p:nvSpPr>
        <p:spPr>
          <a:xfrm>
            <a:off x="4760913" y="2362200"/>
            <a:ext cx="4078287" cy="3724275"/>
          </a:xfrm>
        </p:spPr>
        <p:txBody>
          <a:bodyPr/>
          <a:lstStyle/>
          <a:p>
            <a:r>
              <a:rPr lang="en-US" smtClean="0"/>
              <a:t>hidden file</a:t>
            </a:r>
          </a:p>
          <a:p>
            <a:r>
              <a:rPr lang="en-US" smtClean="0"/>
              <a:t>icons</a:t>
            </a:r>
          </a:p>
          <a:p>
            <a:r>
              <a:rPr lang="en-US" smtClean="0"/>
              <a:t>Quick Launch toolbar</a:t>
            </a:r>
          </a:p>
          <a:p>
            <a:r>
              <a:rPr lang="en-US" smtClean="0"/>
              <a:t>Recycle Bin</a:t>
            </a:r>
          </a:p>
          <a:p>
            <a:r>
              <a:rPr lang="en-US" smtClean="0"/>
              <a:t>shortcut</a:t>
            </a:r>
          </a:p>
          <a:p>
            <a:r>
              <a:rPr lang="en-US" smtClean="0"/>
              <a:t>Sidebar</a:t>
            </a:r>
          </a:p>
          <a:p>
            <a:r>
              <a:rPr lang="en-US" smtClean="0"/>
              <a:t>system file</a:t>
            </a:r>
          </a:p>
        </p:txBody>
      </p:sp>
      <p:sp>
        <p:nvSpPr>
          <p:cNvPr id="21508" name="Rectangle 13"/>
          <p:cNvSpPr>
            <a:spLocks noGrp="1" noChangeArrowheads="1"/>
          </p:cNvSpPr>
          <p:nvPr>
            <p:ph type="sldNum" sz="quarter" idx="10"/>
          </p:nvPr>
        </p:nvSpPr>
        <p:spPr>
          <a:noFill/>
        </p:spPr>
        <p:txBody>
          <a:bodyPr/>
          <a:lstStyle/>
          <a:p>
            <a:fld id="{C1FE03B9-66E4-499D-8AA3-1FED0DEE79F4}" type="slidenum">
              <a:rPr lang="en-US" smtClean="0"/>
              <a:pPr/>
              <a:t>4</a:t>
            </a:fld>
            <a:endParaRPr lang="en-US" smtClean="0"/>
          </a:p>
        </p:txBody>
      </p:sp>
      <p:sp>
        <p:nvSpPr>
          <p:cNvPr id="21509"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9607A76-47D1-4B9E-A5CF-D26CB5F4C4C4}" type="slidenum">
              <a:rPr lang="en-US" sz="2600" b="1">
                <a:solidFill>
                  <a:schemeClr val="bg1"/>
                </a:solidFill>
              </a:rPr>
              <a:pPr/>
              <a:t>4</a:t>
            </a:fld>
            <a:endParaRPr lang="en-US" sz="2600" b="1">
              <a:solidFill>
                <a:schemeClr val="bg1"/>
              </a:solidFill>
            </a:endParaRPr>
          </a:p>
        </p:txBody>
      </p:sp>
      <p:sp>
        <p:nvSpPr>
          <p:cNvPr id="21510"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41BA9612-2469-4F32-ACD6-D1A03ABB240A}" type="slidenum">
              <a:rPr lang="en-US" sz="2600" b="1">
                <a:solidFill>
                  <a:schemeClr val="bg1"/>
                </a:solidFill>
              </a:rPr>
              <a:pPr/>
              <a:t>4</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2"/>
          <p:cNvSpPr>
            <a:spLocks noGrp="1" noChangeArrowheads="1"/>
          </p:cNvSpPr>
          <p:nvPr>
            <p:ph type="title"/>
          </p:nvPr>
        </p:nvSpPr>
        <p:spPr/>
        <p:txBody>
          <a:bodyPr/>
          <a:lstStyle/>
          <a:p>
            <a:pPr eaLnBrk="1" hangingPunct="1"/>
            <a:r>
              <a:rPr lang="en-US" smtClean="0"/>
              <a:t>Introduction</a:t>
            </a:r>
          </a:p>
        </p:txBody>
      </p:sp>
      <p:sp>
        <p:nvSpPr>
          <p:cNvPr id="22530" name="Rectangle 3"/>
          <p:cNvSpPr>
            <a:spLocks noGrp="1" noChangeArrowheads="1"/>
          </p:cNvSpPr>
          <p:nvPr>
            <p:ph idx="1"/>
          </p:nvPr>
        </p:nvSpPr>
        <p:spPr/>
        <p:txBody>
          <a:bodyPr/>
          <a:lstStyle/>
          <a:p>
            <a:r>
              <a:rPr lang="en-US" smtClean="0"/>
              <a:t>The utility program Computer (called My Computer in Windows XP) is designed to help you find, view, and manage files easily and effectively.</a:t>
            </a:r>
          </a:p>
          <a:p>
            <a:endParaRPr lang="en-US" smtClean="0"/>
          </a:p>
        </p:txBody>
      </p:sp>
      <p:sp>
        <p:nvSpPr>
          <p:cNvPr id="22531" name="Rectangle 13"/>
          <p:cNvSpPr>
            <a:spLocks noGrp="1" noChangeArrowheads="1"/>
          </p:cNvSpPr>
          <p:nvPr>
            <p:ph type="sldNum" sz="quarter" idx="10"/>
          </p:nvPr>
        </p:nvSpPr>
        <p:spPr>
          <a:noFill/>
        </p:spPr>
        <p:txBody>
          <a:bodyPr/>
          <a:lstStyle/>
          <a:p>
            <a:fld id="{588669A6-0E77-4D57-A260-07B8CF199D9F}" type="slidenum">
              <a:rPr lang="en-US" smtClean="0"/>
              <a:pPr/>
              <a:t>5</a:t>
            </a:fld>
            <a:endParaRPr lang="en-US" smtClean="0"/>
          </a:p>
        </p:txBody>
      </p:sp>
      <p:sp>
        <p:nvSpPr>
          <p:cNvPr id="2253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135968F-3FC7-4060-BAD2-598A21DEFB24}" type="slidenum">
              <a:rPr lang="en-US" sz="2600" b="1">
                <a:solidFill>
                  <a:schemeClr val="bg1"/>
                </a:solidFill>
              </a:rPr>
              <a:pPr/>
              <a:t>5</a:t>
            </a:fld>
            <a:endParaRPr lang="en-US" sz="2600" b="1">
              <a:solidFill>
                <a:schemeClr val="bg1"/>
              </a:solidFill>
            </a:endParaRPr>
          </a:p>
        </p:txBody>
      </p:sp>
      <p:sp>
        <p:nvSpPr>
          <p:cNvPr id="22533"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AD767730-EF20-4FD1-BC3F-234F7AC5FAB4}" type="slidenum">
              <a:rPr lang="en-US" sz="2600" b="1">
                <a:solidFill>
                  <a:schemeClr val="bg1"/>
                </a:solidFill>
              </a:rPr>
              <a:pPr/>
              <a:t>5</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AutoShape 2"/>
          <p:cNvSpPr>
            <a:spLocks noGrp="1" noChangeArrowheads="1"/>
          </p:cNvSpPr>
          <p:nvPr>
            <p:ph type="title"/>
          </p:nvPr>
        </p:nvSpPr>
        <p:spPr/>
        <p:txBody>
          <a:bodyPr/>
          <a:lstStyle/>
          <a:p>
            <a:pPr eaLnBrk="1" hangingPunct="1"/>
            <a:r>
              <a:rPr lang="en-US" smtClean="0"/>
              <a:t>Logging On and Off the Computer</a:t>
            </a:r>
          </a:p>
        </p:txBody>
      </p:sp>
      <p:sp>
        <p:nvSpPr>
          <p:cNvPr id="23554" name="Rectangle 3"/>
          <p:cNvSpPr>
            <a:spLocks noGrp="1" noChangeArrowheads="1"/>
          </p:cNvSpPr>
          <p:nvPr>
            <p:ph idx="1"/>
          </p:nvPr>
        </p:nvSpPr>
        <p:spPr/>
        <p:txBody>
          <a:bodyPr/>
          <a:lstStyle/>
          <a:p>
            <a:r>
              <a:rPr lang="en-US" sz="2000" smtClean="0"/>
              <a:t>To start Windows, you only need to turn on your computer.</a:t>
            </a:r>
          </a:p>
          <a:p>
            <a:r>
              <a:rPr lang="en-US" sz="2000" smtClean="0"/>
              <a:t>You can end a Windows session using one of these options:</a:t>
            </a:r>
          </a:p>
        </p:txBody>
      </p:sp>
      <p:sp>
        <p:nvSpPr>
          <p:cNvPr id="23555" name="Rectangle 13"/>
          <p:cNvSpPr>
            <a:spLocks noGrp="1" noChangeArrowheads="1"/>
          </p:cNvSpPr>
          <p:nvPr>
            <p:ph type="sldNum" sz="quarter" idx="10"/>
          </p:nvPr>
        </p:nvSpPr>
        <p:spPr>
          <a:noFill/>
        </p:spPr>
        <p:txBody>
          <a:bodyPr/>
          <a:lstStyle/>
          <a:p>
            <a:fld id="{159E9D0A-1E5D-420E-943E-D3F04AC64A13}" type="slidenum">
              <a:rPr lang="en-US" smtClean="0"/>
              <a:pPr/>
              <a:t>6</a:t>
            </a:fld>
            <a:endParaRPr lang="en-US" smtClean="0"/>
          </a:p>
        </p:txBody>
      </p:sp>
      <p:sp>
        <p:nvSpPr>
          <p:cNvPr id="2355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137F9E99-4C7F-4003-B756-6D4EA2B7A45E}" type="slidenum">
              <a:rPr lang="en-US" sz="2600" b="1">
                <a:solidFill>
                  <a:schemeClr val="bg1"/>
                </a:solidFill>
              </a:rPr>
              <a:pPr/>
              <a:t>6</a:t>
            </a:fld>
            <a:endParaRPr lang="en-US" sz="2600" b="1">
              <a:solidFill>
                <a:schemeClr val="bg1"/>
              </a:solidFill>
            </a:endParaRPr>
          </a:p>
        </p:txBody>
      </p:sp>
      <p:sp>
        <p:nvSpPr>
          <p:cNvPr id="2355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531D47B0-E3A1-40AB-8341-3E3C352EE690}" type="slidenum">
              <a:rPr lang="en-US" sz="2600" b="1">
                <a:solidFill>
                  <a:schemeClr val="bg1"/>
                </a:solidFill>
              </a:rPr>
              <a:pPr/>
              <a:t>6</a:t>
            </a:fld>
            <a:endParaRPr lang="en-US" sz="2600" b="1">
              <a:solidFill>
                <a:schemeClr val="bg1"/>
              </a:solidFill>
            </a:endParaRPr>
          </a:p>
        </p:txBody>
      </p:sp>
      <p:pic>
        <p:nvPicPr>
          <p:cNvPr id="23558" name="Picture 6" descr="table9-1.jpg"/>
          <p:cNvPicPr>
            <a:picLocks noChangeAspect="1"/>
          </p:cNvPicPr>
          <p:nvPr/>
        </p:nvPicPr>
        <p:blipFill>
          <a:blip r:embed="rId2"/>
          <a:srcRect/>
          <a:stretch>
            <a:fillRect/>
          </a:stretch>
        </p:blipFill>
        <p:spPr bwMode="auto">
          <a:xfrm>
            <a:off x="1981200" y="3135313"/>
            <a:ext cx="5334000" cy="31130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AutoShape 2"/>
          <p:cNvSpPr>
            <a:spLocks noGrp="1" noChangeArrowheads="1"/>
          </p:cNvSpPr>
          <p:nvPr>
            <p:ph type="title"/>
          </p:nvPr>
        </p:nvSpPr>
        <p:spPr/>
        <p:txBody>
          <a:bodyPr/>
          <a:lstStyle/>
          <a:p>
            <a:pPr eaLnBrk="1" hangingPunct="1"/>
            <a:r>
              <a:rPr lang="en-US" smtClean="0"/>
              <a:t>Logging On and Off the Computer (continued)</a:t>
            </a:r>
          </a:p>
        </p:txBody>
      </p:sp>
      <p:sp>
        <p:nvSpPr>
          <p:cNvPr id="24578" name="Rectangle 3"/>
          <p:cNvSpPr>
            <a:spLocks noGrp="1" noChangeArrowheads="1"/>
          </p:cNvSpPr>
          <p:nvPr>
            <p:ph sz="half" idx="1"/>
          </p:nvPr>
        </p:nvSpPr>
        <p:spPr>
          <a:xfrm>
            <a:off x="838200" y="2362200"/>
            <a:ext cx="3733800" cy="3724275"/>
          </a:xfrm>
        </p:spPr>
        <p:txBody>
          <a:bodyPr/>
          <a:lstStyle/>
          <a:p>
            <a:r>
              <a:rPr lang="en-US" b="1" smtClean="0"/>
              <a:t>Shutting Down an Application:</a:t>
            </a:r>
          </a:p>
          <a:p>
            <a:r>
              <a:rPr lang="en-US" smtClean="0"/>
              <a:t>You can use the Task Manager to close an unresponsive application or process.</a:t>
            </a:r>
          </a:p>
        </p:txBody>
      </p:sp>
      <p:sp>
        <p:nvSpPr>
          <p:cNvPr id="24579" name="Rectangle 13"/>
          <p:cNvSpPr>
            <a:spLocks noGrp="1" noChangeArrowheads="1"/>
          </p:cNvSpPr>
          <p:nvPr>
            <p:ph type="sldNum" sz="quarter" idx="10"/>
          </p:nvPr>
        </p:nvSpPr>
        <p:spPr>
          <a:noFill/>
        </p:spPr>
        <p:txBody>
          <a:bodyPr/>
          <a:lstStyle/>
          <a:p>
            <a:fld id="{F7A25064-E975-4933-B737-AED708085D91}" type="slidenum">
              <a:rPr lang="en-US" smtClean="0"/>
              <a:pPr/>
              <a:t>7</a:t>
            </a:fld>
            <a:endParaRPr lang="en-US" smtClean="0"/>
          </a:p>
        </p:txBody>
      </p:sp>
      <p:sp>
        <p:nvSpPr>
          <p:cNvPr id="24580"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5669E9F-78F4-4E5E-90DA-F935999FA53A}" type="slidenum">
              <a:rPr lang="en-US" sz="2600" b="1">
                <a:solidFill>
                  <a:schemeClr val="bg1"/>
                </a:solidFill>
              </a:rPr>
              <a:pPr/>
              <a:t>7</a:t>
            </a:fld>
            <a:endParaRPr lang="en-US" sz="2600" b="1">
              <a:solidFill>
                <a:schemeClr val="bg1"/>
              </a:solidFill>
            </a:endParaRPr>
          </a:p>
        </p:txBody>
      </p:sp>
      <p:sp>
        <p:nvSpPr>
          <p:cNvPr id="24581"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08DEC54-4BB6-47F7-9F6D-120BEB77298A}" type="slidenum">
              <a:rPr lang="en-US" sz="2600" b="1">
                <a:solidFill>
                  <a:schemeClr val="bg1"/>
                </a:solidFill>
              </a:rPr>
              <a:pPr/>
              <a:t>7</a:t>
            </a:fld>
            <a:endParaRPr lang="en-US" sz="2600" b="1">
              <a:solidFill>
                <a:schemeClr val="bg1"/>
              </a:solidFill>
            </a:endParaRPr>
          </a:p>
        </p:txBody>
      </p:sp>
      <p:pic>
        <p:nvPicPr>
          <p:cNvPr id="24582" name="Picture 2"/>
          <p:cNvPicPr>
            <a:picLocks noChangeAspect="1" noChangeArrowheads="1"/>
          </p:cNvPicPr>
          <p:nvPr/>
        </p:nvPicPr>
        <p:blipFill>
          <a:blip r:embed="rId2"/>
          <a:srcRect/>
          <a:stretch>
            <a:fillRect/>
          </a:stretch>
        </p:blipFill>
        <p:spPr bwMode="auto">
          <a:xfrm>
            <a:off x="5181600" y="2514600"/>
            <a:ext cx="3238500" cy="35925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AutoShape 2"/>
          <p:cNvSpPr>
            <a:spLocks noGrp="1" noChangeArrowheads="1"/>
          </p:cNvSpPr>
          <p:nvPr>
            <p:ph type="title"/>
          </p:nvPr>
        </p:nvSpPr>
        <p:spPr/>
        <p:txBody>
          <a:bodyPr/>
          <a:lstStyle/>
          <a:p>
            <a:pPr eaLnBrk="1" hangingPunct="1"/>
            <a:r>
              <a:rPr lang="en-US" smtClean="0"/>
              <a:t>Desktop Elements</a:t>
            </a:r>
          </a:p>
        </p:txBody>
      </p:sp>
      <p:sp>
        <p:nvSpPr>
          <p:cNvPr id="25602" name="Rectangle 3"/>
          <p:cNvSpPr>
            <a:spLocks noGrp="1" noChangeArrowheads="1"/>
          </p:cNvSpPr>
          <p:nvPr>
            <p:ph idx="1"/>
          </p:nvPr>
        </p:nvSpPr>
        <p:spPr>
          <a:xfrm>
            <a:off x="838200" y="2362200"/>
            <a:ext cx="7772400" cy="3724275"/>
          </a:xfrm>
        </p:spPr>
        <p:txBody>
          <a:bodyPr/>
          <a:lstStyle/>
          <a:p>
            <a:pPr marL="533400" indent="-533400"/>
            <a:r>
              <a:rPr lang="en-US" sz="2200" smtClean="0"/>
              <a:t>You can use desktop objects, called icons, as shortcuts to start a program, open a window, access a Web site, and perform various other applications.</a:t>
            </a:r>
          </a:p>
          <a:p>
            <a:pPr marL="533400" indent="-533400"/>
            <a:r>
              <a:rPr lang="en-US" sz="2200" smtClean="0"/>
              <a:t>The Recycle Bin is used to discard unnecessary items.</a:t>
            </a:r>
          </a:p>
          <a:p>
            <a:pPr marL="533400" indent="-533400"/>
            <a:r>
              <a:rPr lang="en-US" sz="2200" smtClean="0"/>
              <a:t>The desktop contains five main sections:</a:t>
            </a:r>
          </a:p>
          <a:p>
            <a:pPr marL="914400" lvl="1" indent="-457200">
              <a:buFontTx/>
              <a:buAutoNum type="arabicPeriod"/>
            </a:pPr>
            <a:r>
              <a:rPr lang="en-US" sz="1800" smtClean="0"/>
              <a:t>The taskbar, which is located at the bottom of the screen</a:t>
            </a:r>
          </a:p>
          <a:p>
            <a:pPr marL="914400" lvl="1" indent="-457200">
              <a:buFontTx/>
              <a:buAutoNum type="arabicPeriod"/>
            </a:pPr>
            <a:r>
              <a:rPr lang="en-US" sz="1800" smtClean="0"/>
              <a:t>The Start button, which opens the Start menu</a:t>
            </a:r>
          </a:p>
          <a:p>
            <a:pPr marL="914400" lvl="1" indent="-457200">
              <a:buFontTx/>
              <a:buAutoNum type="arabicPeriod"/>
            </a:pPr>
            <a:r>
              <a:rPr lang="en-US" sz="1800" smtClean="0"/>
              <a:t>The Quick Launch toolbar, which starts a program with one mouse click</a:t>
            </a:r>
          </a:p>
          <a:p>
            <a:pPr marL="914400" lvl="1" indent="-457200">
              <a:buFontTx/>
              <a:buAutoNum type="arabicPeriod"/>
            </a:pPr>
            <a:r>
              <a:rPr lang="en-US" sz="1800" smtClean="0"/>
              <a:t>The Sidebar, which displays small programs called gadgets</a:t>
            </a:r>
          </a:p>
          <a:p>
            <a:pPr marL="914400" lvl="1" indent="-457200">
              <a:buFontTx/>
              <a:buAutoNum type="arabicPeriod"/>
            </a:pPr>
            <a:r>
              <a:rPr lang="en-US" sz="1800" smtClean="0"/>
              <a:t>The middle section, which contains program and document icons</a:t>
            </a:r>
          </a:p>
        </p:txBody>
      </p:sp>
      <p:sp>
        <p:nvSpPr>
          <p:cNvPr id="25603" name="Rectangle 13"/>
          <p:cNvSpPr>
            <a:spLocks noGrp="1" noChangeArrowheads="1"/>
          </p:cNvSpPr>
          <p:nvPr>
            <p:ph type="sldNum" sz="quarter" idx="10"/>
          </p:nvPr>
        </p:nvSpPr>
        <p:spPr>
          <a:noFill/>
        </p:spPr>
        <p:txBody>
          <a:bodyPr/>
          <a:lstStyle/>
          <a:p>
            <a:fld id="{F99BC3AE-615C-45FA-8C12-0CFE02838E94}" type="slidenum">
              <a:rPr lang="en-US" smtClean="0"/>
              <a:pPr/>
              <a:t>8</a:t>
            </a:fld>
            <a:endParaRPr lang="en-US" smtClean="0"/>
          </a:p>
        </p:txBody>
      </p:sp>
      <p:sp>
        <p:nvSpPr>
          <p:cNvPr id="2560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1B33EA9-56B3-46BC-9AF4-FE3DF5A837BD}" type="slidenum">
              <a:rPr lang="en-US" sz="2600" b="1">
                <a:solidFill>
                  <a:schemeClr val="bg1"/>
                </a:solidFill>
              </a:rPr>
              <a:pPr/>
              <a:t>8</a:t>
            </a:fld>
            <a:endParaRPr lang="en-US" sz="2600" b="1">
              <a:solidFill>
                <a:schemeClr val="bg1"/>
              </a:solidFill>
            </a:endParaRPr>
          </a:p>
        </p:txBody>
      </p:sp>
      <p:sp>
        <p:nvSpPr>
          <p:cNvPr id="2560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33F64A1-4A5B-4CEF-A705-46CAB5D96A2B}" type="slidenum">
              <a:rPr lang="en-US" sz="2600" b="1">
                <a:solidFill>
                  <a:schemeClr val="bg1"/>
                </a:solidFill>
              </a:rPr>
              <a:pPr/>
              <a:t>8</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AutoShape 2"/>
          <p:cNvSpPr>
            <a:spLocks noGrp="1" noChangeArrowheads="1"/>
          </p:cNvSpPr>
          <p:nvPr>
            <p:ph type="title"/>
          </p:nvPr>
        </p:nvSpPr>
        <p:spPr/>
        <p:txBody>
          <a:bodyPr/>
          <a:lstStyle/>
          <a:p>
            <a:pPr eaLnBrk="1" hangingPunct="1"/>
            <a:r>
              <a:rPr lang="en-US" smtClean="0"/>
              <a:t>Desktop Elements (continued)</a:t>
            </a:r>
          </a:p>
        </p:txBody>
      </p:sp>
      <p:sp>
        <p:nvSpPr>
          <p:cNvPr id="26626" name="Rectangle 3"/>
          <p:cNvSpPr>
            <a:spLocks noGrp="1" noChangeArrowheads="1"/>
          </p:cNvSpPr>
          <p:nvPr>
            <p:ph idx="1"/>
          </p:nvPr>
        </p:nvSpPr>
        <p:spPr/>
        <p:txBody>
          <a:bodyPr/>
          <a:lstStyle/>
          <a:p>
            <a:r>
              <a:rPr lang="en-US" b="1" smtClean="0"/>
              <a:t>Customizing the Icons on the Desktop:</a:t>
            </a:r>
          </a:p>
          <a:p>
            <a:r>
              <a:rPr lang="en-US" smtClean="0"/>
              <a:t>If the default icons that are displayed on your desktop are not the icons that you prefer, you can easily modify these icons.</a:t>
            </a:r>
          </a:p>
          <a:p>
            <a:r>
              <a:rPr lang="en-US" b="1" smtClean="0"/>
              <a:t>Other Graphical Elements:</a:t>
            </a:r>
          </a:p>
          <a:p>
            <a:r>
              <a:rPr lang="en-US" smtClean="0"/>
              <a:t>You can drag and drop gadgets from the Gadgets window to the Windows Sidebar or elsewhere on the desktop.</a:t>
            </a:r>
          </a:p>
        </p:txBody>
      </p:sp>
      <p:sp>
        <p:nvSpPr>
          <p:cNvPr id="26627" name="Rectangle 13"/>
          <p:cNvSpPr>
            <a:spLocks noGrp="1" noChangeArrowheads="1"/>
          </p:cNvSpPr>
          <p:nvPr>
            <p:ph type="sldNum" sz="quarter" idx="10"/>
          </p:nvPr>
        </p:nvSpPr>
        <p:spPr>
          <a:noFill/>
        </p:spPr>
        <p:txBody>
          <a:bodyPr/>
          <a:lstStyle/>
          <a:p>
            <a:fld id="{6DF203E7-D97B-4C0A-BD94-1285F3AEB8F7}" type="slidenum">
              <a:rPr lang="en-US" smtClean="0"/>
              <a:pPr/>
              <a:t>9</a:t>
            </a:fld>
            <a:endParaRPr lang="en-US" smtClean="0"/>
          </a:p>
        </p:txBody>
      </p:sp>
      <p:sp>
        <p:nvSpPr>
          <p:cNvPr id="2662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E16401D-869E-4AA6-8C30-A73CB0D1C8ED}" type="slidenum">
              <a:rPr lang="en-US" sz="2600" b="1">
                <a:solidFill>
                  <a:schemeClr val="bg1"/>
                </a:solidFill>
              </a:rPr>
              <a:pPr/>
              <a:t>9</a:t>
            </a:fld>
            <a:endParaRPr lang="en-US" sz="2600" b="1">
              <a:solidFill>
                <a:schemeClr val="bg1"/>
              </a:solidFill>
            </a:endParaRPr>
          </a:p>
        </p:txBody>
      </p:sp>
      <p:sp>
        <p:nvSpPr>
          <p:cNvPr id="26629"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0D62D1B-7158-42D1-BEF8-9AA26F4D241B}" type="slidenum">
              <a:rPr lang="en-US" sz="2600" b="1">
                <a:solidFill>
                  <a:schemeClr val="bg1"/>
                </a:solidFill>
              </a:rPr>
              <a:pPr/>
              <a:t>9</a:t>
            </a:fld>
            <a:endParaRPr lang="en-US" sz="2600" b="1">
              <a:solidFill>
                <a:schemeClr val="bg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Capsules 9">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99CC00"/>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33CCCC"/>
        </a:accent1>
        <a:accent2>
          <a:srgbClr val="6600FF"/>
        </a:accent2>
        <a:accent3>
          <a:srgbClr val="FFFFFF"/>
        </a:accent3>
        <a:accent4>
          <a:srgbClr val="002A56"/>
        </a:accent4>
        <a:accent5>
          <a:srgbClr val="ADE2E2"/>
        </a:accent5>
        <a:accent6>
          <a:srgbClr val="5C00E7"/>
        </a:accent6>
        <a:hlink>
          <a:srgbClr val="99CC00"/>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Capsules</Template>
  <TotalTime>14311</TotalTime>
  <Words>1530</Words>
  <Application>Microsoft Office PowerPoint</Application>
  <PresentationFormat>On-screen Show (4:3)</PresentationFormat>
  <Paragraphs>222</Paragraphs>
  <Slides>29</Slides>
  <Notes>2</Notes>
  <HiddenSlides>0</HiddenSlides>
  <MMClips>0</MMClips>
  <ScaleCrop>false</ScaleCrop>
  <HeadingPairs>
    <vt:vector size="6" baseType="variant">
      <vt:variant>
        <vt:lpstr>Fonts Used</vt:lpstr>
      </vt:variant>
      <vt:variant>
        <vt:i4>3</vt:i4>
      </vt:variant>
      <vt:variant>
        <vt:lpstr>Design Template</vt:lpstr>
      </vt:variant>
      <vt:variant>
        <vt:i4>3</vt:i4>
      </vt:variant>
      <vt:variant>
        <vt:lpstr>Slide Titles</vt:lpstr>
      </vt:variant>
      <vt:variant>
        <vt:i4>29</vt:i4>
      </vt:variant>
    </vt:vector>
  </HeadingPairs>
  <TitlesOfParts>
    <vt:vector size="35" baseType="lpstr">
      <vt:lpstr>Arial</vt:lpstr>
      <vt:lpstr>Wingdings</vt:lpstr>
      <vt:lpstr>Times New Roman</vt:lpstr>
      <vt:lpstr>Capsules</vt:lpstr>
      <vt:lpstr>Capsules</vt:lpstr>
      <vt:lpstr>Capsules</vt:lpstr>
      <vt:lpstr>Lesson 9 Windows Management</vt:lpstr>
      <vt:lpstr>Objectives</vt:lpstr>
      <vt:lpstr>Objectives (continued)</vt:lpstr>
      <vt:lpstr>Vocabulary</vt:lpstr>
      <vt:lpstr>Introduction</vt:lpstr>
      <vt:lpstr>Logging On and Off the Computer</vt:lpstr>
      <vt:lpstr>Logging On and Off the Computer (continued)</vt:lpstr>
      <vt:lpstr>Desktop Elements</vt:lpstr>
      <vt:lpstr>Desktop Elements (continued)</vt:lpstr>
      <vt:lpstr>Manipulating Windows</vt:lpstr>
      <vt:lpstr>Starting Programs and Switching Between Windows</vt:lpstr>
      <vt:lpstr>Starting Programs and Switching Between Windows (continued)</vt:lpstr>
      <vt:lpstr>Desktop Folders and Icons</vt:lpstr>
      <vt:lpstr>Managing Files</vt:lpstr>
      <vt:lpstr>Managing Files (continued)</vt:lpstr>
      <vt:lpstr>Managing Files (continued)</vt:lpstr>
      <vt:lpstr>Managing Files (continued)</vt:lpstr>
      <vt:lpstr>Managing Files (continued)</vt:lpstr>
      <vt:lpstr>Managing Files (continued)</vt:lpstr>
      <vt:lpstr>Managing Files (continued)</vt:lpstr>
      <vt:lpstr>Managing Files (continued)</vt:lpstr>
      <vt:lpstr>Strategies for Working with Files</vt:lpstr>
      <vt:lpstr>Solving Common File Problems</vt:lpstr>
      <vt:lpstr>Summary</vt:lpstr>
      <vt:lpstr>Summary (continued)</vt:lpstr>
      <vt:lpstr>Summary (continued)</vt:lpstr>
      <vt:lpstr>Summary (continued)</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9 Windows Management</dc:title>
  <dc:creator/>
  <cp:lastModifiedBy>Amanda Lyons</cp:lastModifiedBy>
  <cp:revision>304</cp:revision>
  <dcterms:created xsi:type="dcterms:W3CDTF">2001-06-11T01:47:29Z</dcterms:created>
  <dcterms:modified xsi:type="dcterms:W3CDTF">2009-06-05T15:02:56Z</dcterms:modified>
</cp:coreProperties>
</file>